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notesMasterIdLst>
    <p:notesMasterId r:id="rId22"/>
  </p:notesMasterIdLst>
  <p:sldIdLst>
    <p:sldId id="256" r:id="rId2"/>
    <p:sldId id="647" r:id="rId3"/>
    <p:sldId id="634" r:id="rId4"/>
    <p:sldId id="643" r:id="rId5"/>
    <p:sldId id="644" r:id="rId6"/>
    <p:sldId id="646" r:id="rId7"/>
    <p:sldId id="656" r:id="rId8"/>
    <p:sldId id="651" r:id="rId9"/>
    <p:sldId id="648" r:id="rId10"/>
    <p:sldId id="635" r:id="rId11"/>
    <p:sldId id="652" r:id="rId12"/>
    <p:sldId id="653" r:id="rId13"/>
    <p:sldId id="654" r:id="rId14"/>
    <p:sldId id="655" r:id="rId15"/>
    <p:sldId id="649" r:id="rId16"/>
    <p:sldId id="650" r:id="rId17"/>
    <p:sldId id="657" r:id="rId18"/>
    <p:sldId id="658" r:id="rId19"/>
    <p:sldId id="659" r:id="rId20"/>
    <p:sldId id="66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9E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28" autoAdjust="0"/>
    <p:restoredTop sz="84968" autoAdjust="0"/>
  </p:normalViewPr>
  <p:slideViewPr>
    <p:cSldViewPr snapToGrid="0">
      <p:cViewPr varScale="1">
        <p:scale>
          <a:sx n="72" d="100"/>
          <a:sy n="72" d="100"/>
        </p:scale>
        <p:origin x="39"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0F1A06-1C44-4887-8CD9-7AD9D4E48128}" type="datetimeFigureOut">
              <a:rPr lang="en-US" smtClean="0"/>
              <a:t>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F9FAB6-6F17-40D1-BD74-9B9B7376208E}" type="slidenum">
              <a:rPr lang="en-US" smtClean="0"/>
              <a:t>‹#›</a:t>
            </a:fld>
            <a:endParaRPr lang="en-US"/>
          </a:p>
        </p:txBody>
      </p:sp>
    </p:spTree>
    <p:extLst>
      <p:ext uri="{BB962C8B-B14F-4D97-AF65-F5344CB8AC3E}">
        <p14:creationId xmlns:p14="http://schemas.microsoft.com/office/powerpoint/2010/main" val="1383538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F9FAB6-6F17-40D1-BD74-9B9B7376208E}" type="slidenum">
              <a:rPr lang="en-US" smtClean="0"/>
              <a:t>3</a:t>
            </a:fld>
            <a:endParaRPr lang="en-US"/>
          </a:p>
        </p:txBody>
      </p:sp>
    </p:spTree>
    <p:extLst>
      <p:ext uri="{BB962C8B-B14F-4D97-AF65-F5344CB8AC3E}">
        <p14:creationId xmlns:p14="http://schemas.microsoft.com/office/powerpoint/2010/main" val="1381331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F9FAB6-6F17-40D1-BD74-9B9B7376208E}" type="slidenum">
              <a:rPr lang="en-US" smtClean="0"/>
              <a:t>4</a:t>
            </a:fld>
            <a:endParaRPr lang="en-US"/>
          </a:p>
        </p:txBody>
      </p:sp>
    </p:spTree>
    <p:extLst>
      <p:ext uri="{BB962C8B-B14F-4D97-AF65-F5344CB8AC3E}">
        <p14:creationId xmlns:p14="http://schemas.microsoft.com/office/powerpoint/2010/main" val="3568019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F9FAB6-6F17-40D1-BD74-9B9B7376208E}" type="slidenum">
              <a:rPr lang="en-US" smtClean="0"/>
              <a:t>5</a:t>
            </a:fld>
            <a:endParaRPr lang="en-US"/>
          </a:p>
        </p:txBody>
      </p:sp>
    </p:spTree>
    <p:extLst>
      <p:ext uri="{BB962C8B-B14F-4D97-AF65-F5344CB8AC3E}">
        <p14:creationId xmlns:p14="http://schemas.microsoft.com/office/powerpoint/2010/main" val="559715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F9FAB6-6F17-40D1-BD74-9B9B7376208E}" type="slidenum">
              <a:rPr lang="en-US" smtClean="0"/>
              <a:t>6</a:t>
            </a:fld>
            <a:endParaRPr lang="en-US"/>
          </a:p>
        </p:txBody>
      </p:sp>
    </p:spTree>
    <p:extLst>
      <p:ext uri="{BB962C8B-B14F-4D97-AF65-F5344CB8AC3E}">
        <p14:creationId xmlns:p14="http://schemas.microsoft.com/office/powerpoint/2010/main" val="23399308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eries Tit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F76783-D580-48A0-A008-E4F8642DD0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16414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D34249-C4BB-450B-874F-1CF6E60200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73018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4DF9617-5D83-4841-AC08-18074782D398}" type="datetimeFigureOut">
              <a:rPr lang="en-US" smtClean="0"/>
              <a:t>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23568-1AD9-496E-9806-5E4677E0271C}" type="slidenum">
              <a:rPr lang="en-US" smtClean="0"/>
              <a:t>‹#›</a:t>
            </a:fld>
            <a:endParaRPr lang="en-US"/>
          </a:p>
        </p:txBody>
      </p:sp>
    </p:spTree>
    <p:extLst>
      <p:ext uri="{BB962C8B-B14F-4D97-AF65-F5344CB8AC3E}">
        <p14:creationId xmlns:p14="http://schemas.microsoft.com/office/powerpoint/2010/main" val="11238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rmon Tit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3C4358A-0B2D-4481-8634-673F793C1D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A9816F4-FA17-4A0C-B58A-435CC6335287}"/>
              </a:ext>
            </a:extLst>
          </p:cNvPr>
          <p:cNvSpPr>
            <a:spLocks noGrp="1"/>
          </p:cNvSpPr>
          <p:nvPr>
            <p:ph type="title"/>
          </p:nvPr>
        </p:nvSpPr>
        <p:spPr>
          <a:xfrm>
            <a:off x="3524250" y="1709738"/>
            <a:ext cx="7823200" cy="3090862"/>
          </a:xfrm>
        </p:spPr>
        <p:txBody>
          <a:bodyPr anchor="b">
            <a:noAutofit/>
          </a:bodyPr>
          <a:lstStyle>
            <a:lvl1pPr>
              <a:defRPr sz="15000"/>
            </a:lvl1pPr>
          </a:lstStyle>
          <a:p>
            <a:r>
              <a:rPr lang="en-US"/>
              <a:t>Click to edit Master title style</a:t>
            </a:r>
            <a:endParaRPr lang="en-US" dirty="0"/>
          </a:p>
        </p:txBody>
      </p:sp>
    </p:spTree>
    <p:extLst>
      <p:ext uri="{BB962C8B-B14F-4D97-AF65-F5344CB8AC3E}">
        <p14:creationId xmlns:p14="http://schemas.microsoft.com/office/powerpoint/2010/main" val="4059370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7CB1D-3DEE-4D65-AE7C-7AD2253C2EF9}"/>
              </a:ext>
            </a:extLst>
          </p:cNvPr>
          <p:cNvSpPr>
            <a:spLocks noGrp="1"/>
          </p:cNvSpPr>
          <p:nvPr>
            <p:ph type="title"/>
          </p:nvPr>
        </p:nvSpPr>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E8A01DB4-6438-4C87-83C5-DC34CB8F181D}"/>
              </a:ext>
            </a:extLst>
          </p:cNvPr>
          <p:cNvSpPr>
            <a:spLocks noGrp="1"/>
          </p:cNvSpPr>
          <p:nvPr>
            <p:ph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1173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FA6B4-B410-467C-BEB3-D83A151C69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B1CACB-694E-4C6A-9ED2-05D10667786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4DA17A-FC83-4C74-A42E-0DAB19C052D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7591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23D02-D7BC-4F57-93CA-08CD23D6C8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59CB81-10A0-4281-AC70-B0FD1A5B4E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1A1551B-8200-43E1-9485-2EADFEEE521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E6626F-122E-47F4-AEE2-905A5E1699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D852DA7-6896-4F21-9342-46961CC000E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2250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D72A4-3B4C-4B51-BB11-4FACD401603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8585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with Blip">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44FA76-807A-4EDE-A3AE-7E6C75A9F0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35554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Arrow and Accent with Blip">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EF6DD7-545E-4175-B9B1-B79BA0CDBA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62D72A4-3B4C-4B51-BB11-4FACD401603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8192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Accent with Blip">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3E3808-9517-4B97-971F-91C0449435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62D72A4-3B4C-4B51-BB11-4FACD401603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82007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193A517-89A9-4E80-B09F-28BA69D4037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0DE88AD-990B-450C-A2FF-99F5D5C47409}"/>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1EEE561-501C-49C7-B89C-347B2B9578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939681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60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3560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861" y="440427"/>
            <a:ext cx="11448278" cy="1325563"/>
          </a:xfrm>
        </p:spPr>
        <p:txBody>
          <a:bodyPr>
            <a:noAutofit/>
          </a:bodyPr>
          <a:lstStyle/>
          <a:p>
            <a:pPr algn="ctr"/>
            <a:r>
              <a:rPr lang="en-US" sz="4800" dirty="0"/>
              <a:t>Foundational Principles for Church Discipline</a:t>
            </a:r>
          </a:p>
        </p:txBody>
      </p:sp>
      <p:sp>
        <p:nvSpPr>
          <p:cNvPr id="3" name="Content Placeholder 2"/>
          <p:cNvSpPr>
            <a:spLocks noGrp="1"/>
          </p:cNvSpPr>
          <p:nvPr>
            <p:ph idx="1"/>
          </p:nvPr>
        </p:nvSpPr>
        <p:spPr>
          <a:xfrm>
            <a:off x="838199" y="1825625"/>
            <a:ext cx="10981939" cy="4351338"/>
          </a:xfrm>
        </p:spPr>
        <p:txBody>
          <a:bodyPr>
            <a:noAutofit/>
          </a:bodyPr>
          <a:lstStyle/>
          <a:p>
            <a:pPr marL="796925" lvl="1" indent="-457200">
              <a:lnSpc>
                <a:spcPct val="107000"/>
              </a:lnSpc>
              <a:spcBef>
                <a:spcPts val="0"/>
              </a:spcBef>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796925" lvl="1" indent="-457200">
              <a:lnSpc>
                <a:spcPct val="107000"/>
              </a:lnSpc>
              <a:spcBef>
                <a:spcPts val="0"/>
              </a:spcBef>
            </a:pPr>
            <a:r>
              <a:rPr lang="en-US" sz="2800" dirty="0">
                <a:latin typeface="Calibri" panose="020F0502020204030204" pitchFamily="34" charset="0"/>
                <a:ea typeface="Calibri" panose="020F0502020204030204" pitchFamily="34" charset="0"/>
                <a:cs typeface="Times New Roman" panose="02020603050405020304" pitchFamily="18" charset="0"/>
              </a:rPr>
              <a:t>Bad company will corrupt you and those around you (1 Cor 15:33).</a:t>
            </a:r>
          </a:p>
          <a:p>
            <a:pPr marL="796925" lvl="1" indent="-457200">
              <a:lnSpc>
                <a:spcPct val="107000"/>
              </a:lnSpc>
              <a:spcBef>
                <a:spcPts val="0"/>
              </a:spcBef>
            </a:pPr>
            <a:r>
              <a:rPr lang="en-US" sz="2800" dirty="0">
                <a:latin typeface="Calibri" panose="020F0502020204030204" pitchFamily="34" charset="0"/>
                <a:ea typeface="Calibri" panose="020F0502020204030204" pitchFamily="34" charset="0"/>
                <a:cs typeface="Times New Roman" panose="02020603050405020304" pitchFamily="18" charset="0"/>
              </a:rPr>
              <a:t>Bad morals are more corrupting coming from an unbeliever.</a:t>
            </a:r>
          </a:p>
          <a:p>
            <a:pPr marL="796925" lvl="1" indent="-457200">
              <a:lnSpc>
                <a:spcPct val="107000"/>
              </a:lnSpc>
              <a:spcBef>
                <a:spcPts val="0"/>
              </a:spcBef>
            </a:pPr>
            <a:r>
              <a:rPr lang="en-US" sz="2800" dirty="0">
                <a:latin typeface="Calibri" panose="020F0502020204030204" pitchFamily="34" charset="0"/>
                <a:ea typeface="Calibri" panose="020F0502020204030204" pitchFamily="34" charset="0"/>
                <a:cs typeface="Times New Roman" panose="02020603050405020304" pitchFamily="18" charset="0"/>
              </a:rPr>
              <a:t>I have an obligation to judge those within the church.</a:t>
            </a:r>
          </a:p>
        </p:txBody>
      </p:sp>
    </p:spTree>
    <p:extLst>
      <p:ext uri="{BB962C8B-B14F-4D97-AF65-F5344CB8AC3E}">
        <p14:creationId xmlns:p14="http://schemas.microsoft.com/office/powerpoint/2010/main" val="328873374"/>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861" y="440427"/>
            <a:ext cx="11448278" cy="1325563"/>
          </a:xfrm>
        </p:spPr>
        <p:txBody>
          <a:bodyPr>
            <a:noAutofit/>
          </a:bodyPr>
          <a:lstStyle/>
          <a:p>
            <a:pPr algn="ctr"/>
            <a:r>
              <a:rPr lang="en-US" sz="4800" dirty="0"/>
              <a:t>The Standard for Church Discipline</a:t>
            </a:r>
          </a:p>
        </p:txBody>
      </p:sp>
      <p:sp>
        <p:nvSpPr>
          <p:cNvPr id="3" name="Content Placeholder 2"/>
          <p:cNvSpPr>
            <a:spLocks noGrp="1"/>
          </p:cNvSpPr>
          <p:nvPr>
            <p:ph idx="1"/>
          </p:nvPr>
        </p:nvSpPr>
        <p:spPr>
          <a:xfrm>
            <a:off x="838199" y="1825625"/>
            <a:ext cx="10981939" cy="4641436"/>
          </a:xfrm>
        </p:spPr>
        <p:txBody>
          <a:bodyPr>
            <a:noAutofit/>
          </a:bodyPr>
          <a:lstStyle/>
          <a:p>
            <a:pPr marL="796925" lvl="1" indent="-457200">
              <a:lnSpc>
                <a:spcPct val="107000"/>
              </a:lnSpc>
              <a:spcBef>
                <a:spcPts val="0"/>
              </a:spcBef>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796925" lvl="1" indent="-457200">
              <a:lnSpc>
                <a:spcPct val="107000"/>
              </a:lnSpc>
              <a:spcBef>
                <a:spcPts val="0"/>
              </a:spcBef>
            </a:pPr>
            <a:r>
              <a:rPr lang="en-US" sz="2800" dirty="0">
                <a:latin typeface="Calibri" panose="020F0502020204030204" pitchFamily="34" charset="0"/>
                <a:ea typeface="Calibri" panose="020F0502020204030204" pitchFamily="34" charset="0"/>
                <a:cs typeface="Times New Roman" panose="02020603050405020304" pitchFamily="18" charset="0"/>
              </a:rPr>
              <a:t>They must be unrepentant (2 Corinthians 2:5-11). </a:t>
            </a:r>
          </a:p>
          <a:p>
            <a:pPr marL="796925" lvl="1" indent="-457200">
              <a:lnSpc>
                <a:spcPct val="107000"/>
              </a:lnSpc>
              <a:spcBef>
                <a:spcPts val="0"/>
              </a:spcBef>
            </a:pPr>
            <a:r>
              <a:rPr lang="en-US" sz="2800" dirty="0">
                <a:latin typeface="Calibri" panose="020F0502020204030204" pitchFamily="34" charset="0"/>
                <a:ea typeface="Calibri" panose="020F0502020204030204" pitchFamily="34" charset="0"/>
                <a:cs typeface="Times New Roman" panose="02020603050405020304" pitchFamily="18" charset="0"/>
              </a:rPr>
              <a:t>The offense must be severe enough.</a:t>
            </a:r>
          </a:p>
          <a:p>
            <a:pPr marL="1254125" lvl="2" indent="-457200">
              <a:lnSpc>
                <a:spcPct val="107000"/>
              </a:lnSpc>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Doctrinal error (2 John 10)</a:t>
            </a:r>
          </a:p>
          <a:p>
            <a:pPr marL="1254125" lvl="2" indent="-457200">
              <a:lnSpc>
                <a:spcPct val="107000"/>
              </a:lnSpc>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Division (Titus 3:9-10)</a:t>
            </a:r>
          </a:p>
          <a:p>
            <a:pPr marL="1254125" lvl="2" indent="-457200">
              <a:lnSpc>
                <a:spcPct val="107000"/>
              </a:lnSpc>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Public sins (1 Cor 5:1, 11; 2 </a:t>
            </a:r>
            <a:r>
              <a:rPr lang="en-US" sz="2400" dirty="0" err="1">
                <a:latin typeface="Calibri" panose="020F0502020204030204" pitchFamily="34" charset="0"/>
                <a:ea typeface="Calibri" panose="020F0502020204030204" pitchFamily="34" charset="0"/>
                <a:cs typeface="Times New Roman" panose="02020603050405020304" pitchFamily="18" charset="0"/>
              </a:rPr>
              <a:t>Thess</a:t>
            </a:r>
            <a:r>
              <a:rPr lang="en-US" sz="2400" dirty="0">
                <a:latin typeface="Calibri" panose="020F0502020204030204" pitchFamily="34" charset="0"/>
                <a:ea typeface="Calibri" panose="020F0502020204030204" pitchFamily="34" charset="0"/>
                <a:cs typeface="Times New Roman" panose="02020603050405020304" pitchFamily="18" charset="0"/>
              </a:rPr>
              <a:t> 3:6-15)</a:t>
            </a:r>
          </a:p>
          <a:p>
            <a:pPr marL="1711325" lvl="3" indent="-457200">
              <a:lnSpc>
                <a:spcPct val="107000"/>
              </a:lnSpc>
              <a:spcBef>
                <a:spcPts val="0"/>
              </a:spcBef>
            </a:pPr>
            <a:r>
              <a:rPr lang="en-US" sz="2200" dirty="0">
                <a:latin typeface="Calibri" panose="020F0502020204030204" pitchFamily="34" charset="0"/>
                <a:ea typeface="Calibri" panose="020F0502020204030204" pitchFamily="34" charset="0"/>
                <a:cs typeface="Times New Roman" panose="02020603050405020304" pitchFamily="18" charset="0"/>
              </a:rPr>
              <a:t>Sexual immorality (</a:t>
            </a:r>
            <a:r>
              <a:rPr lang="en-US" sz="2200" dirty="0" err="1">
                <a:latin typeface="Calibri" panose="020F0502020204030204" pitchFamily="34" charset="0"/>
                <a:ea typeface="Calibri" panose="020F0502020204030204" pitchFamily="34" charset="0"/>
                <a:cs typeface="Times New Roman" panose="02020603050405020304" pitchFamily="18" charset="0"/>
              </a:rPr>
              <a:t>cf</a:t>
            </a:r>
            <a:r>
              <a:rPr lang="en-US" sz="2200" dirty="0">
                <a:latin typeface="Calibri" panose="020F0502020204030204" pitchFamily="34" charset="0"/>
                <a:ea typeface="Calibri" panose="020F0502020204030204" pitchFamily="34" charset="0"/>
                <a:cs typeface="Times New Roman" panose="02020603050405020304" pitchFamily="18" charset="0"/>
              </a:rPr>
              <a:t> 1 Cor 5:1)</a:t>
            </a:r>
          </a:p>
          <a:p>
            <a:pPr marL="1711325" lvl="3" indent="-457200">
              <a:lnSpc>
                <a:spcPct val="107000"/>
              </a:lnSpc>
              <a:spcBef>
                <a:spcPts val="0"/>
              </a:spcBef>
            </a:pPr>
            <a:r>
              <a:rPr lang="en-US" sz="2200" dirty="0">
                <a:latin typeface="Calibri" panose="020F0502020204030204" pitchFamily="34" charset="0"/>
                <a:ea typeface="Calibri" panose="020F0502020204030204" pitchFamily="34" charset="0"/>
                <a:cs typeface="Times New Roman" panose="02020603050405020304" pitchFamily="18" charset="0"/>
              </a:rPr>
              <a:t>Greed/swindlers (1 Cor 6; 2 </a:t>
            </a:r>
            <a:r>
              <a:rPr lang="en-US" sz="2200" dirty="0" err="1">
                <a:latin typeface="Calibri" panose="020F0502020204030204" pitchFamily="34" charset="0"/>
                <a:ea typeface="Calibri" panose="020F0502020204030204" pitchFamily="34" charset="0"/>
                <a:cs typeface="Times New Roman" panose="02020603050405020304" pitchFamily="18" charset="0"/>
              </a:rPr>
              <a:t>Thess</a:t>
            </a:r>
            <a:r>
              <a:rPr lang="en-US" sz="2200" dirty="0">
                <a:latin typeface="Calibri" panose="020F0502020204030204" pitchFamily="34" charset="0"/>
                <a:ea typeface="Calibri" panose="020F0502020204030204" pitchFamily="34" charset="0"/>
                <a:cs typeface="Times New Roman" panose="02020603050405020304" pitchFamily="18" charset="0"/>
              </a:rPr>
              <a:t> 3:6-15)</a:t>
            </a:r>
          </a:p>
          <a:p>
            <a:pPr marL="1711325" lvl="3" indent="-457200">
              <a:lnSpc>
                <a:spcPct val="107000"/>
              </a:lnSpc>
              <a:spcBef>
                <a:spcPts val="0"/>
              </a:spcBef>
            </a:pPr>
            <a:r>
              <a:rPr lang="en-US" sz="2200" dirty="0">
                <a:latin typeface="Calibri" panose="020F0502020204030204" pitchFamily="34" charset="0"/>
                <a:ea typeface="Calibri" panose="020F0502020204030204" pitchFamily="34" charset="0"/>
                <a:cs typeface="Times New Roman" panose="02020603050405020304" pitchFamily="18" charset="0"/>
              </a:rPr>
              <a:t>Idolatry (</a:t>
            </a:r>
            <a:r>
              <a:rPr lang="en-US" sz="2200" dirty="0" err="1">
                <a:latin typeface="Calibri" panose="020F0502020204030204" pitchFamily="34" charset="0"/>
                <a:ea typeface="Calibri" panose="020F0502020204030204" pitchFamily="34" charset="0"/>
                <a:cs typeface="Times New Roman" panose="02020603050405020304" pitchFamily="18" charset="0"/>
              </a:rPr>
              <a:t>cf</a:t>
            </a:r>
            <a:r>
              <a:rPr lang="en-US" sz="2200" dirty="0">
                <a:latin typeface="Calibri" panose="020F0502020204030204" pitchFamily="34" charset="0"/>
                <a:ea typeface="Calibri" panose="020F0502020204030204" pitchFamily="34" charset="0"/>
                <a:cs typeface="Times New Roman" panose="02020603050405020304" pitchFamily="18" charset="0"/>
              </a:rPr>
              <a:t> 1 Cor 8-10)</a:t>
            </a:r>
          </a:p>
          <a:p>
            <a:pPr marL="1711325" lvl="3" indent="-457200">
              <a:lnSpc>
                <a:spcPct val="107000"/>
              </a:lnSpc>
              <a:spcBef>
                <a:spcPts val="0"/>
              </a:spcBef>
            </a:pPr>
            <a:r>
              <a:rPr lang="en-US" sz="2200" dirty="0">
                <a:latin typeface="Calibri" panose="020F0502020204030204" pitchFamily="34" charset="0"/>
                <a:ea typeface="Calibri" panose="020F0502020204030204" pitchFamily="34" charset="0"/>
                <a:cs typeface="Times New Roman" panose="02020603050405020304" pitchFamily="18" charset="0"/>
              </a:rPr>
              <a:t>Slanderer (</a:t>
            </a:r>
            <a:r>
              <a:rPr lang="en-US" sz="2200" dirty="0" err="1">
                <a:latin typeface="Calibri" panose="020F0502020204030204" pitchFamily="34" charset="0"/>
                <a:ea typeface="Calibri" panose="020F0502020204030204" pitchFamily="34" charset="0"/>
                <a:cs typeface="Times New Roman" panose="02020603050405020304" pitchFamily="18" charset="0"/>
              </a:rPr>
              <a:t>cf</a:t>
            </a:r>
            <a:r>
              <a:rPr lang="en-US" sz="2200" dirty="0">
                <a:latin typeface="Calibri" panose="020F0502020204030204" pitchFamily="34" charset="0"/>
                <a:ea typeface="Calibri" panose="020F0502020204030204" pitchFamily="34" charset="0"/>
                <a:cs typeface="Times New Roman" panose="02020603050405020304" pitchFamily="18" charset="0"/>
              </a:rPr>
              <a:t> 1 Cor 1-4)</a:t>
            </a:r>
          </a:p>
          <a:p>
            <a:pPr marL="1711325" lvl="3" indent="-457200">
              <a:lnSpc>
                <a:spcPct val="107000"/>
              </a:lnSpc>
              <a:spcBef>
                <a:spcPts val="0"/>
              </a:spcBef>
            </a:pPr>
            <a:r>
              <a:rPr lang="en-US" sz="2200" dirty="0">
                <a:latin typeface="Calibri" panose="020F0502020204030204" pitchFamily="34" charset="0"/>
                <a:ea typeface="Calibri" panose="020F0502020204030204" pitchFamily="34" charset="0"/>
                <a:cs typeface="Times New Roman" panose="02020603050405020304" pitchFamily="18" charset="0"/>
              </a:rPr>
              <a:t>Drunkenness (1 Cor 11)</a:t>
            </a:r>
          </a:p>
        </p:txBody>
      </p:sp>
    </p:spTree>
    <p:extLst>
      <p:ext uri="{BB962C8B-B14F-4D97-AF65-F5344CB8AC3E}">
        <p14:creationId xmlns:p14="http://schemas.microsoft.com/office/powerpoint/2010/main" val="16491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1000"/>
                                        <p:tgtEl>
                                          <p:spTgt spid="3">
                                            <p:txEl>
                                              <p:pRg st="6" end="6"/>
                                            </p:txEl>
                                          </p:spTgt>
                                        </p:tgtEl>
                                      </p:cBhvr>
                                    </p:animEffect>
                                    <p:anim calcmode="lin" valueType="num">
                                      <p:cBhvr>
                                        <p:cTn id="4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fade">
                                      <p:cBhvr>
                                        <p:cTn id="54" dur="1000"/>
                                        <p:tgtEl>
                                          <p:spTgt spid="3">
                                            <p:txEl>
                                              <p:pRg st="7" end="7"/>
                                            </p:txEl>
                                          </p:spTgt>
                                        </p:tgtEl>
                                      </p:cBhvr>
                                    </p:animEffect>
                                    <p:anim calcmode="lin" valueType="num">
                                      <p:cBhvr>
                                        <p:cTn id="5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Effect transition="in" filter="fade">
                                      <p:cBhvr>
                                        <p:cTn id="61" dur="1000"/>
                                        <p:tgtEl>
                                          <p:spTgt spid="3">
                                            <p:txEl>
                                              <p:pRg st="8" end="8"/>
                                            </p:txEl>
                                          </p:spTgt>
                                        </p:tgtEl>
                                      </p:cBhvr>
                                    </p:animEffect>
                                    <p:anim calcmode="lin" valueType="num">
                                      <p:cBhvr>
                                        <p:cTn id="6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3">
                                            <p:txEl>
                                              <p:pRg st="9" end="9"/>
                                            </p:txEl>
                                          </p:spTgt>
                                        </p:tgtEl>
                                        <p:attrNameLst>
                                          <p:attrName>style.visibility</p:attrName>
                                        </p:attrNameLst>
                                      </p:cBhvr>
                                      <p:to>
                                        <p:strVal val="visible"/>
                                      </p:to>
                                    </p:set>
                                    <p:animEffect transition="in" filter="fade">
                                      <p:cBhvr>
                                        <p:cTn id="68" dur="1000"/>
                                        <p:tgtEl>
                                          <p:spTgt spid="3">
                                            <p:txEl>
                                              <p:pRg st="9" end="9"/>
                                            </p:txEl>
                                          </p:spTgt>
                                        </p:tgtEl>
                                      </p:cBhvr>
                                    </p:animEffect>
                                    <p:anim calcmode="lin" valueType="num">
                                      <p:cBhvr>
                                        <p:cTn id="6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0"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3">
                                            <p:txEl>
                                              <p:pRg st="10" end="10"/>
                                            </p:txEl>
                                          </p:spTgt>
                                        </p:tgtEl>
                                        <p:attrNameLst>
                                          <p:attrName>style.visibility</p:attrName>
                                        </p:attrNameLst>
                                      </p:cBhvr>
                                      <p:to>
                                        <p:strVal val="visible"/>
                                      </p:to>
                                    </p:set>
                                    <p:animEffect transition="in" filter="fade">
                                      <p:cBhvr>
                                        <p:cTn id="75" dur="1000"/>
                                        <p:tgtEl>
                                          <p:spTgt spid="3">
                                            <p:txEl>
                                              <p:pRg st="10" end="10"/>
                                            </p:txEl>
                                          </p:spTgt>
                                        </p:tgtEl>
                                      </p:cBhvr>
                                    </p:animEffect>
                                    <p:anim calcmode="lin" valueType="num">
                                      <p:cBhvr>
                                        <p:cTn id="76"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7"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861" y="440427"/>
            <a:ext cx="11448278" cy="1325563"/>
          </a:xfrm>
        </p:spPr>
        <p:txBody>
          <a:bodyPr>
            <a:noAutofit/>
          </a:bodyPr>
          <a:lstStyle/>
          <a:p>
            <a:pPr algn="ctr"/>
            <a:r>
              <a:rPr lang="en-US" sz="4800" dirty="0"/>
              <a:t>The Practice of Church Discipline</a:t>
            </a:r>
          </a:p>
        </p:txBody>
      </p:sp>
      <p:sp>
        <p:nvSpPr>
          <p:cNvPr id="3" name="Content Placeholder 2"/>
          <p:cNvSpPr>
            <a:spLocks noGrp="1"/>
          </p:cNvSpPr>
          <p:nvPr>
            <p:ph idx="1"/>
          </p:nvPr>
        </p:nvSpPr>
        <p:spPr>
          <a:xfrm>
            <a:off x="838199" y="1825625"/>
            <a:ext cx="10981939" cy="4641436"/>
          </a:xfrm>
        </p:spPr>
        <p:txBody>
          <a:bodyPr>
            <a:noAutofit/>
          </a:bodyPr>
          <a:lstStyle/>
          <a:p>
            <a:pPr marL="796925" lvl="1" indent="-457200">
              <a:lnSpc>
                <a:spcPct val="107000"/>
              </a:lnSpc>
              <a:spcBef>
                <a:spcPts val="0"/>
              </a:spcBef>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796925" lvl="1" indent="-457200">
              <a:lnSpc>
                <a:spcPct val="107000"/>
              </a:lnSpc>
              <a:spcBef>
                <a:spcPts val="0"/>
              </a:spcBef>
            </a:pPr>
            <a:r>
              <a:rPr lang="en-US" sz="2800" dirty="0">
                <a:latin typeface="Calibri" panose="020F0502020204030204" pitchFamily="34" charset="0"/>
                <a:ea typeface="Calibri" panose="020F0502020204030204" pitchFamily="34" charset="0"/>
                <a:cs typeface="Times New Roman" panose="02020603050405020304" pitchFamily="18" charset="0"/>
              </a:rPr>
              <a:t>You must not eat with them.</a:t>
            </a:r>
          </a:p>
          <a:p>
            <a:pPr marL="1254125" lvl="2" indent="-457200">
              <a:lnSpc>
                <a:spcPct val="107000"/>
              </a:lnSpc>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Is this a reference to the Lord’s Supper?</a:t>
            </a:r>
          </a:p>
          <a:p>
            <a:pPr marL="1254125" lvl="2" indent="-457200">
              <a:lnSpc>
                <a:spcPct val="107000"/>
              </a:lnSpc>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Is this a reference to having a meal in the same building?</a:t>
            </a:r>
          </a:p>
          <a:p>
            <a:pPr marL="1254125" lvl="2" indent="-457200">
              <a:lnSpc>
                <a:spcPct val="107000"/>
              </a:lnSpc>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Likely, this is a reference to a casual relationship (</a:t>
            </a:r>
            <a:r>
              <a:rPr lang="en-US" sz="2400" dirty="0" err="1">
                <a:latin typeface="Calibri" panose="020F0502020204030204" pitchFamily="34" charset="0"/>
                <a:ea typeface="Calibri" panose="020F0502020204030204" pitchFamily="34" charset="0"/>
                <a:cs typeface="Times New Roman" panose="02020603050405020304" pitchFamily="18" charset="0"/>
              </a:rPr>
              <a:t>cf</a:t>
            </a:r>
            <a:r>
              <a:rPr lang="en-US" sz="2400" dirty="0">
                <a:latin typeface="Calibri" panose="020F0502020204030204" pitchFamily="34" charset="0"/>
                <a:ea typeface="Calibri" panose="020F0502020204030204" pitchFamily="34" charset="0"/>
                <a:cs typeface="Times New Roman" panose="02020603050405020304" pitchFamily="18" charset="0"/>
              </a:rPr>
              <a:t> 2 John 10).</a:t>
            </a:r>
          </a:p>
          <a:p>
            <a:pPr marL="796925" lvl="2" indent="0">
              <a:lnSpc>
                <a:spcPct val="107000"/>
              </a:lnSpc>
              <a:spcBef>
                <a:spcPts val="0"/>
              </a:spcBef>
              <a:buNone/>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796925" lvl="1" indent="-457200">
              <a:lnSpc>
                <a:spcPct val="107000"/>
              </a:lnSpc>
              <a:spcBef>
                <a:spcPts val="0"/>
              </a:spcBef>
            </a:pPr>
            <a:r>
              <a:rPr lang="en-US" sz="2800" dirty="0">
                <a:latin typeface="Calibri" panose="020F0502020204030204" pitchFamily="34" charset="0"/>
                <a:ea typeface="Calibri" panose="020F0502020204030204" pitchFamily="34" charset="0"/>
                <a:cs typeface="Times New Roman" panose="02020603050405020304" pitchFamily="18" charset="0"/>
              </a:rPr>
              <a:t>You must cast them out from the church.</a:t>
            </a:r>
          </a:p>
          <a:p>
            <a:pPr marL="1254125" lvl="2" indent="-457200">
              <a:lnSpc>
                <a:spcPct val="107000"/>
              </a:lnSpc>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A person who is church disciplined must be removed from the life body of the church.</a:t>
            </a:r>
          </a:p>
          <a:p>
            <a:pPr marL="1254125" lvl="2" indent="-457200">
              <a:lnSpc>
                <a:spcPct val="107000"/>
              </a:lnSpc>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Unremoved willful sin will ruin the body (</a:t>
            </a:r>
            <a:r>
              <a:rPr lang="en-US" sz="2400" dirty="0" err="1">
                <a:latin typeface="Calibri" panose="020F0502020204030204" pitchFamily="34" charset="0"/>
                <a:ea typeface="Calibri" panose="020F0502020204030204" pitchFamily="34" charset="0"/>
                <a:cs typeface="Times New Roman" panose="02020603050405020304" pitchFamily="18" charset="0"/>
              </a:rPr>
              <a:t>cf</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Deut</a:t>
            </a:r>
            <a:r>
              <a:rPr lang="en-US" sz="2400" dirty="0">
                <a:latin typeface="Calibri" panose="020F0502020204030204" pitchFamily="34" charset="0"/>
                <a:ea typeface="Calibri" panose="020F0502020204030204" pitchFamily="34" charset="0"/>
                <a:cs typeface="Times New Roman" panose="02020603050405020304" pitchFamily="18" charset="0"/>
              </a:rPr>
              <a:t> 17:7; 29:18-19; Heb 12:15)</a:t>
            </a:r>
          </a:p>
        </p:txBody>
      </p:sp>
    </p:spTree>
    <p:extLst>
      <p:ext uri="{BB962C8B-B14F-4D97-AF65-F5344CB8AC3E}">
        <p14:creationId xmlns:p14="http://schemas.microsoft.com/office/powerpoint/2010/main" val="396464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1000"/>
                                        <p:tgtEl>
                                          <p:spTgt spid="3">
                                            <p:txEl>
                                              <p:pRg st="6" end="6"/>
                                            </p:txEl>
                                          </p:spTgt>
                                        </p:tgtEl>
                                      </p:cBhvr>
                                    </p:animEffect>
                                    <p:anim calcmode="lin" valueType="num">
                                      <p:cBhvr>
                                        <p:cTn id="4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1000"/>
                                        <p:tgtEl>
                                          <p:spTgt spid="3">
                                            <p:txEl>
                                              <p:pRg st="7" end="7"/>
                                            </p:txEl>
                                          </p:spTgt>
                                        </p:tgtEl>
                                      </p:cBhvr>
                                    </p:animEffect>
                                    <p:anim calcmode="lin" valueType="num">
                                      <p:cBhvr>
                                        <p:cTn id="4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Effect transition="in" filter="fade">
                                      <p:cBhvr>
                                        <p:cTn id="54" dur="1000"/>
                                        <p:tgtEl>
                                          <p:spTgt spid="3">
                                            <p:txEl>
                                              <p:pRg st="8" end="8"/>
                                            </p:txEl>
                                          </p:spTgt>
                                        </p:tgtEl>
                                      </p:cBhvr>
                                    </p:animEffect>
                                    <p:anim calcmode="lin" valueType="num">
                                      <p:cBhvr>
                                        <p:cTn id="5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861" y="440427"/>
            <a:ext cx="11448278" cy="1325563"/>
          </a:xfrm>
        </p:spPr>
        <p:txBody>
          <a:bodyPr>
            <a:noAutofit/>
          </a:bodyPr>
          <a:lstStyle/>
          <a:p>
            <a:pPr algn="ctr"/>
            <a:r>
              <a:rPr lang="en-US" sz="4800" dirty="0"/>
              <a:t>The Practice of Church Discipline</a:t>
            </a:r>
          </a:p>
        </p:txBody>
      </p:sp>
      <p:sp>
        <p:nvSpPr>
          <p:cNvPr id="3" name="Content Placeholder 2"/>
          <p:cNvSpPr>
            <a:spLocks noGrp="1"/>
          </p:cNvSpPr>
          <p:nvPr>
            <p:ph idx="1"/>
          </p:nvPr>
        </p:nvSpPr>
        <p:spPr>
          <a:xfrm>
            <a:off x="838199" y="1825625"/>
            <a:ext cx="10981939" cy="4641436"/>
          </a:xfrm>
        </p:spPr>
        <p:txBody>
          <a:bodyPr>
            <a:noAutofit/>
          </a:bodyPr>
          <a:lstStyle/>
          <a:p>
            <a:pPr marL="796925" lvl="1" indent="-457200">
              <a:lnSpc>
                <a:spcPct val="107000"/>
              </a:lnSpc>
              <a:spcBef>
                <a:spcPts val="0"/>
              </a:spcBef>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796925" lvl="1" indent="-457200">
              <a:lnSpc>
                <a:spcPct val="107000"/>
              </a:lnSpc>
              <a:spcBef>
                <a:spcPts val="0"/>
              </a:spcBef>
            </a:pPr>
            <a:r>
              <a:rPr lang="en-US" sz="2800" dirty="0">
                <a:latin typeface="Calibri" panose="020F0502020204030204" pitchFamily="34" charset="0"/>
                <a:ea typeface="Calibri" panose="020F0502020204030204" pitchFamily="34" charset="0"/>
                <a:cs typeface="Times New Roman" panose="02020603050405020304" pitchFamily="18" charset="0"/>
              </a:rPr>
              <a:t>You must not eat with them.</a:t>
            </a:r>
          </a:p>
          <a:p>
            <a:pPr marL="1254125" lvl="2" indent="-457200">
              <a:lnSpc>
                <a:spcPct val="107000"/>
              </a:lnSpc>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Is this a reference to the Lord’s Supper?</a:t>
            </a:r>
          </a:p>
          <a:p>
            <a:pPr marL="1254125" lvl="2" indent="-457200">
              <a:lnSpc>
                <a:spcPct val="107000"/>
              </a:lnSpc>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Is this a reference to having a meal in the same building?</a:t>
            </a:r>
          </a:p>
          <a:p>
            <a:pPr marL="1254125" lvl="2" indent="-457200">
              <a:lnSpc>
                <a:spcPct val="107000"/>
              </a:lnSpc>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Likely, this is a reference to a casual relationship (</a:t>
            </a:r>
            <a:r>
              <a:rPr lang="en-US" sz="2400" dirty="0" err="1">
                <a:latin typeface="Calibri" panose="020F0502020204030204" pitchFamily="34" charset="0"/>
                <a:ea typeface="Calibri" panose="020F0502020204030204" pitchFamily="34" charset="0"/>
                <a:cs typeface="Times New Roman" panose="02020603050405020304" pitchFamily="18" charset="0"/>
              </a:rPr>
              <a:t>cf</a:t>
            </a:r>
            <a:r>
              <a:rPr lang="en-US" sz="2400" dirty="0">
                <a:latin typeface="Calibri" panose="020F0502020204030204" pitchFamily="34" charset="0"/>
                <a:ea typeface="Calibri" panose="020F0502020204030204" pitchFamily="34" charset="0"/>
                <a:cs typeface="Times New Roman" panose="02020603050405020304" pitchFamily="18" charset="0"/>
              </a:rPr>
              <a:t> 2 John 10).</a:t>
            </a:r>
          </a:p>
          <a:p>
            <a:pPr marL="796925" lvl="2" indent="0">
              <a:lnSpc>
                <a:spcPct val="107000"/>
              </a:lnSpc>
              <a:spcBef>
                <a:spcPts val="0"/>
              </a:spcBef>
              <a:buNone/>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796925" lvl="1" indent="-457200">
              <a:lnSpc>
                <a:spcPct val="107000"/>
              </a:lnSpc>
              <a:spcBef>
                <a:spcPts val="0"/>
              </a:spcBef>
            </a:pPr>
            <a:r>
              <a:rPr lang="en-US" sz="2800" dirty="0">
                <a:latin typeface="Calibri" panose="020F0502020204030204" pitchFamily="34" charset="0"/>
                <a:ea typeface="Calibri" panose="020F0502020204030204" pitchFamily="34" charset="0"/>
                <a:cs typeface="Times New Roman" panose="02020603050405020304" pitchFamily="18" charset="0"/>
              </a:rPr>
              <a:t>You must cast them out from the church.</a:t>
            </a:r>
          </a:p>
          <a:p>
            <a:pPr marL="1254125" lvl="2" indent="-457200">
              <a:lnSpc>
                <a:spcPct val="107000"/>
              </a:lnSpc>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Tolerance leads to acceptance. Acceptance leads to participation. Participation leads to apostasy. Apostasy leads to destruction. </a:t>
            </a:r>
          </a:p>
        </p:txBody>
      </p:sp>
    </p:spTree>
    <p:extLst>
      <p:ext uri="{BB962C8B-B14F-4D97-AF65-F5344CB8AC3E}">
        <p14:creationId xmlns:p14="http://schemas.microsoft.com/office/powerpoint/2010/main" val="168479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861" y="440427"/>
            <a:ext cx="11448278" cy="1325563"/>
          </a:xfrm>
        </p:spPr>
        <p:txBody>
          <a:bodyPr>
            <a:noAutofit/>
          </a:bodyPr>
          <a:lstStyle/>
          <a:p>
            <a:pPr algn="ctr"/>
            <a:r>
              <a:rPr lang="en-US" sz="4800" dirty="0"/>
              <a:t>But wait! (Possible questions and objections)</a:t>
            </a:r>
          </a:p>
        </p:txBody>
      </p:sp>
      <p:sp>
        <p:nvSpPr>
          <p:cNvPr id="3" name="Content Placeholder 2"/>
          <p:cNvSpPr>
            <a:spLocks noGrp="1"/>
          </p:cNvSpPr>
          <p:nvPr>
            <p:ph idx="1"/>
          </p:nvPr>
        </p:nvSpPr>
        <p:spPr>
          <a:xfrm>
            <a:off x="838199" y="1825625"/>
            <a:ext cx="10981939" cy="4641436"/>
          </a:xfrm>
        </p:spPr>
        <p:txBody>
          <a:bodyPr>
            <a:noAutofit/>
          </a:bodyPr>
          <a:lstStyle/>
          <a:p>
            <a:pPr marL="796925" lvl="1" indent="-457200">
              <a:lnSpc>
                <a:spcPct val="107000"/>
              </a:lnSpc>
              <a:spcBef>
                <a:spcPts val="0"/>
              </a:spcBef>
            </a:pP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5965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B0C7B-533B-4322-8EB7-CB257921D43C}"/>
              </a:ext>
            </a:extLst>
          </p:cNvPr>
          <p:cNvSpPr>
            <a:spLocks noGrp="1"/>
          </p:cNvSpPr>
          <p:nvPr>
            <p:ph type="title"/>
          </p:nvPr>
        </p:nvSpPr>
        <p:spPr/>
        <p:txBody>
          <a:bodyPr>
            <a:normAutofit/>
          </a:bodyPr>
          <a:lstStyle/>
          <a:p>
            <a:r>
              <a:rPr lang="en-US" sz="4800" dirty="0"/>
              <a:t>1. What about family?</a:t>
            </a:r>
          </a:p>
        </p:txBody>
      </p:sp>
      <p:sp>
        <p:nvSpPr>
          <p:cNvPr id="3" name="Content Placeholder 2">
            <a:extLst>
              <a:ext uri="{FF2B5EF4-FFF2-40B4-BE49-F238E27FC236}">
                <a16:creationId xmlns:a16="http://schemas.microsoft.com/office/drawing/2014/main" id="{D5FCD5FD-C35A-4692-8F58-DF9700E4B648}"/>
              </a:ext>
            </a:extLst>
          </p:cNvPr>
          <p:cNvSpPr>
            <a:spLocks noGrp="1"/>
          </p:cNvSpPr>
          <p:nvPr>
            <p:ph idx="1"/>
          </p:nvPr>
        </p:nvSpPr>
        <p:spPr/>
        <p:txBody>
          <a:bodyPr/>
          <a:lstStyle/>
          <a:p>
            <a:pPr marL="0" indent="0">
              <a:lnSpc>
                <a:spcPts val="3500"/>
              </a:lnSpc>
              <a:buNone/>
            </a:pPr>
            <a:r>
              <a:rPr lang="en-US" dirty="0"/>
              <a:t>Christmas is coming up. Your brother has recently moved in with his girlfriend and has been disciplined from the church. He wants to come over and celebrate Christmas dinner, and your parents have said he can come but his girlfriend cannot. He’s upset by that, but decides he misses everyone enough that he is willing to do that. Your parents are excited that he is coming over and have even bought presents for him. Are they right to do so, and would you spend Christmas with your family if he came?</a:t>
            </a:r>
          </a:p>
        </p:txBody>
      </p:sp>
    </p:spTree>
    <p:extLst>
      <p:ext uri="{BB962C8B-B14F-4D97-AF65-F5344CB8AC3E}">
        <p14:creationId xmlns:p14="http://schemas.microsoft.com/office/powerpoint/2010/main" val="236621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B0C7B-533B-4322-8EB7-CB257921D43C}"/>
              </a:ext>
            </a:extLst>
          </p:cNvPr>
          <p:cNvSpPr>
            <a:spLocks noGrp="1"/>
          </p:cNvSpPr>
          <p:nvPr>
            <p:ph type="title"/>
          </p:nvPr>
        </p:nvSpPr>
        <p:spPr/>
        <p:txBody>
          <a:bodyPr>
            <a:normAutofit/>
          </a:bodyPr>
          <a:lstStyle/>
          <a:p>
            <a:r>
              <a:rPr lang="en-US" sz="4800" dirty="0"/>
              <a:t>2. What about grace and mercy?</a:t>
            </a:r>
          </a:p>
        </p:txBody>
      </p:sp>
      <p:sp>
        <p:nvSpPr>
          <p:cNvPr id="3" name="Content Placeholder 2">
            <a:extLst>
              <a:ext uri="{FF2B5EF4-FFF2-40B4-BE49-F238E27FC236}">
                <a16:creationId xmlns:a16="http://schemas.microsoft.com/office/drawing/2014/main" id="{D5FCD5FD-C35A-4692-8F58-DF9700E4B648}"/>
              </a:ext>
            </a:extLst>
          </p:cNvPr>
          <p:cNvSpPr>
            <a:spLocks noGrp="1"/>
          </p:cNvSpPr>
          <p:nvPr>
            <p:ph idx="1"/>
          </p:nvPr>
        </p:nvSpPr>
        <p:spPr/>
        <p:txBody>
          <a:bodyPr>
            <a:normAutofit fontScale="77500" lnSpcReduction="20000"/>
          </a:bodyPr>
          <a:lstStyle/>
          <a:p>
            <a:pPr marL="0" indent="0">
              <a:lnSpc>
                <a:spcPts val="3500"/>
              </a:lnSpc>
              <a:buNone/>
            </a:pPr>
            <a:r>
              <a:rPr lang="en-US" dirty="0"/>
              <a:t>Your high school best friend calls you up and tells you he’s missed you and would love to hang out. You remember hearing from mutual friends that his church had disciplined him because he was getting smashed on the weekends and hitting up the bars, and that when they confronted on it he didn’t back down. You ask him what happened, and he angrily tells you his side of the story, which was that he was getting drunk but it was none of their business and Christians are a bunch of Pharisees. He asks you if you want to hang out or not and you tell him if he’s under church discipline for unrepentant sin you can’t hang out with him. “Wow,” he says right before hanging up, “It amazes me how unlike Jesus Christians can be.”</a:t>
            </a:r>
          </a:p>
        </p:txBody>
      </p:sp>
    </p:spTree>
    <p:extLst>
      <p:ext uri="{BB962C8B-B14F-4D97-AF65-F5344CB8AC3E}">
        <p14:creationId xmlns:p14="http://schemas.microsoft.com/office/powerpoint/2010/main" val="82705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B0C7B-533B-4322-8EB7-CB257921D43C}"/>
              </a:ext>
            </a:extLst>
          </p:cNvPr>
          <p:cNvSpPr>
            <a:spLocks noGrp="1"/>
          </p:cNvSpPr>
          <p:nvPr>
            <p:ph type="title"/>
          </p:nvPr>
        </p:nvSpPr>
        <p:spPr/>
        <p:txBody>
          <a:bodyPr>
            <a:normAutofit/>
          </a:bodyPr>
          <a:lstStyle/>
          <a:p>
            <a:r>
              <a:rPr lang="en-US" sz="4800" dirty="0"/>
              <a:t>3. What about nominal Christians?</a:t>
            </a:r>
          </a:p>
        </p:txBody>
      </p:sp>
      <p:sp>
        <p:nvSpPr>
          <p:cNvPr id="3" name="Content Placeholder 2">
            <a:extLst>
              <a:ext uri="{FF2B5EF4-FFF2-40B4-BE49-F238E27FC236}">
                <a16:creationId xmlns:a16="http://schemas.microsoft.com/office/drawing/2014/main" id="{D5FCD5FD-C35A-4692-8F58-DF9700E4B648}"/>
              </a:ext>
            </a:extLst>
          </p:cNvPr>
          <p:cNvSpPr>
            <a:spLocks noGrp="1"/>
          </p:cNvSpPr>
          <p:nvPr>
            <p:ph idx="1"/>
          </p:nvPr>
        </p:nvSpPr>
        <p:spPr/>
        <p:txBody>
          <a:bodyPr>
            <a:normAutofit fontScale="70000" lnSpcReduction="20000"/>
          </a:bodyPr>
          <a:lstStyle/>
          <a:p>
            <a:pPr marL="0" indent="0">
              <a:lnSpc>
                <a:spcPts val="3500"/>
              </a:lnSpc>
              <a:buNone/>
            </a:pPr>
            <a:r>
              <a:rPr lang="en-US" dirty="0"/>
              <a:t>You are at a work lunch event and sit down next to a coworker you’ve never met before. The two of you strike up a conversation and come to find out that you are both Christians. You ask her what church she goes to and find out she doesn’t go to church. You ask her when she became a Christian and she says she always looking to God for help when she needs it and she went to church with her grandma a few times when she was pretty young. She clarifies that God is important to her but she’s never been baptized or anything like that. You find out she is living with her fiancé. You remember earlier overhearing her talking about participating in a pride march. Is she a “sister” and can you “associate” with her or do you treat her like an unbeliever?</a:t>
            </a:r>
          </a:p>
        </p:txBody>
      </p:sp>
    </p:spTree>
    <p:extLst>
      <p:ext uri="{BB962C8B-B14F-4D97-AF65-F5344CB8AC3E}">
        <p14:creationId xmlns:p14="http://schemas.microsoft.com/office/powerpoint/2010/main" val="221618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B0C7B-533B-4322-8EB7-CB257921D43C}"/>
              </a:ext>
            </a:extLst>
          </p:cNvPr>
          <p:cNvSpPr>
            <a:spLocks noGrp="1"/>
          </p:cNvSpPr>
          <p:nvPr>
            <p:ph type="title"/>
          </p:nvPr>
        </p:nvSpPr>
        <p:spPr/>
        <p:txBody>
          <a:bodyPr>
            <a:normAutofit fontScale="90000"/>
          </a:bodyPr>
          <a:lstStyle/>
          <a:p>
            <a:r>
              <a:rPr lang="en-US" sz="4800" dirty="0"/>
              <a:t>4. What professing believers who aren’t being church disciplined?</a:t>
            </a:r>
          </a:p>
        </p:txBody>
      </p:sp>
      <p:sp>
        <p:nvSpPr>
          <p:cNvPr id="3" name="Content Placeholder 2">
            <a:extLst>
              <a:ext uri="{FF2B5EF4-FFF2-40B4-BE49-F238E27FC236}">
                <a16:creationId xmlns:a16="http://schemas.microsoft.com/office/drawing/2014/main" id="{D5FCD5FD-C35A-4692-8F58-DF9700E4B648}"/>
              </a:ext>
            </a:extLst>
          </p:cNvPr>
          <p:cNvSpPr>
            <a:spLocks noGrp="1"/>
          </p:cNvSpPr>
          <p:nvPr>
            <p:ph idx="1"/>
          </p:nvPr>
        </p:nvSpPr>
        <p:spPr/>
        <p:txBody>
          <a:bodyPr>
            <a:normAutofit/>
          </a:bodyPr>
          <a:lstStyle/>
          <a:p>
            <a:pPr marL="0" indent="0">
              <a:lnSpc>
                <a:spcPts val="3500"/>
              </a:lnSpc>
              <a:buNone/>
            </a:pPr>
            <a:r>
              <a:rPr lang="en-US" dirty="0"/>
              <a:t>Let’s say your friend from our second example is regularly getting drunk on the weekends and everyone knows it, but he isn’t being disciplined by the church. The church knows, and perhaps has said something, but they aren’t willing to kick him out. What do you do?</a:t>
            </a:r>
          </a:p>
        </p:txBody>
      </p:sp>
    </p:spTree>
    <p:extLst>
      <p:ext uri="{BB962C8B-B14F-4D97-AF65-F5344CB8AC3E}">
        <p14:creationId xmlns:p14="http://schemas.microsoft.com/office/powerpoint/2010/main" val="105053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B0C7B-533B-4322-8EB7-CB257921D43C}"/>
              </a:ext>
            </a:extLst>
          </p:cNvPr>
          <p:cNvSpPr>
            <a:spLocks noGrp="1"/>
          </p:cNvSpPr>
          <p:nvPr>
            <p:ph type="title"/>
          </p:nvPr>
        </p:nvSpPr>
        <p:spPr/>
        <p:txBody>
          <a:bodyPr>
            <a:normAutofit fontScale="90000"/>
          </a:bodyPr>
          <a:lstStyle/>
          <a:p>
            <a:r>
              <a:rPr lang="en-US" sz="4800" dirty="0"/>
              <a:t>5. What about unavoidable interactions with disciplined believers?</a:t>
            </a:r>
          </a:p>
        </p:txBody>
      </p:sp>
      <p:sp>
        <p:nvSpPr>
          <p:cNvPr id="3" name="Content Placeholder 2">
            <a:extLst>
              <a:ext uri="{FF2B5EF4-FFF2-40B4-BE49-F238E27FC236}">
                <a16:creationId xmlns:a16="http://schemas.microsoft.com/office/drawing/2014/main" id="{D5FCD5FD-C35A-4692-8F58-DF9700E4B648}"/>
              </a:ext>
            </a:extLst>
          </p:cNvPr>
          <p:cNvSpPr>
            <a:spLocks noGrp="1"/>
          </p:cNvSpPr>
          <p:nvPr>
            <p:ph idx="1"/>
          </p:nvPr>
        </p:nvSpPr>
        <p:spPr>
          <a:xfrm>
            <a:off x="831574" y="1825625"/>
            <a:ext cx="10515600" cy="4351338"/>
          </a:xfrm>
        </p:spPr>
        <p:txBody>
          <a:bodyPr>
            <a:normAutofit/>
          </a:bodyPr>
          <a:lstStyle/>
          <a:p>
            <a:pPr marL="0" indent="0">
              <a:buNone/>
            </a:pPr>
            <a:r>
              <a:rPr lang="en-US" dirty="0"/>
              <a:t>A coworker is disciplined from your church. You vote them out and then show up on Monday morning and there they are, sitting at their desk. How do you interact at work? What does being nice but not associating look like?</a:t>
            </a:r>
          </a:p>
        </p:txBody>
      </p:sp>
    </p:spTree>
    <p:extLst>
      <p:ext uri="{BB962C8B-B14F-4D97-AF65-F5344CB8AC3E}">
        <p14:creationId xmlns:p14="http://schemas.microsoft.com/office/powerpoint/2010/main" val="163397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8668"/>
            <a:ext cx="12191999" cy="1325563"/>
          </a:xfrm>
        </p:spPr>
        <p:txBody>
          <a:bodyPr>
            <a:noAutofit/>
          </a:bodyPr>
          <a:lstStyle/>
          <a:p>
            <a:pPr algn="ctr"/>
            <a:r>
              <a:rPr lang="en-US" dirty="0"/>
              <a:t>Preserving Purity</a:t>
            </a:r>
          </a:p>
        </p:txBody>
      </p:sp>
      <p:sp>
        <p:nvSpPr>
          <p:cNvPr id="3" name="Content Placeholder 2"/>
          <p:cNvSpPr>
            <a:spLocks noGrp="1"/>
          </p:cNvSpPr>
          <p:nvPr>
            <p:ph idx="1"/>
          </p:nvPr>
        </p:nvSpPr>
        <p:spPr>
          <a:xfrm>
            <a:off x="0" y="2575378"/>
            <a:ext cx="12192000" cy="2548392"/>
          </a:xfrm>
        </p:spPr>
        <p:txBody>
          <a:bodyPr>
            <a:noAutofit/>
          </a:bodyPr>
          <a:lstStyle/>
          <a:p>
            <a:pPr marL="339725" lvl="1" indent="0">
              <a:lnSpc>
                <a:spcPct val="107000"/>
              </a:lnSpc>
              <a:spcBef>
                <a:spcPts val="0"/>
              </a:spcBef>
              <a:buNone/>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339725" lvl="1" indent="0">
              <a:lnSpc>
                <a:spcPct val="107000"/>
              </a:lnSpc>
              <a:spcBef>
                <a:spcPts val="0"/>
              </a:spcBef>
              <a:buNone/>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339725" lvl="1" indent="0" algn="ctr">
              <a:lnSpc>
                <a:spcPct val="107000"/>
              </a:lnSpc>
              <a:spcBef>
                <a:spcPts val="0"/>
              </a:spcBef>
              <a:buNone/>
            </a:pPr>
            <a:r>
              <a:rPr lang="en-US" sz="2800" i="1" dirty="0">
                <a:latin typeface="Calibri" panose="020F0502020204030204" pitchFamily="34" charset="0"/>
                <a:ea typeface="Calibri" panose="020F0502020204030204" pitchFamily="34" charset="0"/>
                <a:cs typeface="Times New Roman" panose="02020603050405020304" pitchFamily="18" charset="0"/>
              </a:rPr>
              <a:t>The church’s purity is my responsibility</a:t>
            </a:r>
          </a:p>
        </p:txBody>
      </p:sp>
      <p:sp>
        <p:nvSpPr>
          <p:cNvPr id="4" name="TextBox 3">
            <a:extLst>
              <a:ext uri="{FF2B5EF4-FFF2-40B4-BE49-F238E27FC236}">
                <a16:creationId xmlns:a16="http://schemas.microsoft.com/office/drawing/2014/main" id="{5F7E162F-C04C-4DF5-891F-CFA4E13215B3}"/>
              </a:ext>
            </a:extLst>
          </p:cNvPr>
          <p:cNvSpPr txBox="1"/>
          <p:nvPr/>
        </p:nvSpPr>
        <p:spPr>
          <a:xfrm>
            <a:off x="4125951" y="1785257"/>
            <a:ext cx="3456878" cy="584775"/>
          </a:xfrm>
          <a:prstGeom prst="rect">
            <a:avLst/>
          </a:prstGeom>
          <a:noFill/>
        </p:spPr>
        <p:txBody>
          <a:bodyPr wrap="square" rtlCol="0">
            <a:spAutoFit/>
          </a:bodyPr>
          <a:lstStyle/>
          <a:p>
            <a:pPr algn="ctr"/>
            <a:r>
              <a:rPr lang="en-US" sz="3200" dirty="0">
                <a:solidFill>
                  <a:schemeClr val="bg1"/>
                </a:solidFill>
                <a:latin typeface="+mj-lt"/>
              </a:rPr>
              <a:t>1 Corinthians 5:1-8</a:t>
            </a:r>
          </a:p>
        </p:txBody>
      </p:sp>
    </p:spTree>
    <p:extLst>
      <p:ext uri="{BB962C8B-B14F-4D97-AF65-F5344CB8AC3E}">
        <p14:creationId xmlns:p14="http://schemas.microsoft.com/office/powerpoint/2010/main" val="208177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outVertic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14777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080531" cy="1325563"/>
          </a:xfrm>
        </p:spPr>
        <p:txBody>
          <a:bodyPr>
            <a:noAutofit/>
          </a:bodyPr>
          <a:lstStyle/>
          <a:p>
            <a:pPr algn="ctr"/>
            <a:r>
              <a:rPr lang="en-US" sz="4800" dirty="0"/>
              <a:t>What needed to happen? The Problem</a:t>
            </a:r>
          </a:p>
        </p:txBody>
      </p:sp>
      <p:sp>
        <p:nvSpPr>
          <p:cNvPr id="4" name="TextBox 3">
            <a:extLst>
              <a:ext uri="{FF2B5EF4-FFF2-40B4-BE49-F238E27FC236}">
                <a16:creationId xmlns:a16="http://schemas.microsoft.com/office/drawing/2014/main" id="{AE716F5B-21C7-4C22-85DF-0654D45ED47B}"/>
              </a:ext>
            </a:extLst>
          </p:cNvPr>
          <p:cNvSpPr txBox="1"/>
          <p:nvPr/>
        </p:nvSpPr>
        <p:spPr>
          <a:xfrm>
            <a:off x="4125951" y="1785257"/>
            <a:ext cx="3456878" cy="584775"/>
          </a:xfrm>
          <a:prstGeom prst="rect">
            <a:avLst/>
          </a:prstGeom>
          <a:noFill/>
        </p:spPr>
        <p:txBody>
          <a:bodyPr wrap="square" rtlCol="0">
            <a:spAutoFit/>
          </a:bodyPr>
          <a:lstStyle/>
          <a:p>
            <a:pPr algn="ctr"/>
            <a:r>
              <a:rPr lang="en-US" sz="3200" dirty="0">
                <a:solidFill>
                  <a:schemeClr val="bg1"/>
                </a:solidFill>
                <a:latin typeface="+mj-lt"/>
              </a:rPr>
              <a:t>1 Corinthians 5:1-2</a:t>
            </a:r>
          </a:p>
        </p:txBody>
      </p:sp>
      <p:sp>
        <p:nvSpPr>
          <p:cNvPr id="5" name="Content Placeholder 2">
            <a:extLst>
              <a:ext uri="{FF2B5EF4-FFF2-40B4-BE49-F238E27FC236}">
                <a16:creationId xmlns:a16="http://schemas.microsoft.com/office/drawing/2014/main" id="{6114D9FE-2670-4B62-A7E9-B82FCF8C4245}"/>
              </a:ext>
            </a:extLst>
          </p:cNvPr>
          <p:cNvSpPr txBox="1">
            <a:spLocks/>
          </p:cNvSpPr>
          <p:nvPr/>
        </p:nvSpPr>
        <p:spPr>
          <a:xfrm>
            <a:off x="838200" y="2702856"/>
            <a:ext cx="105156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6925" lvl="1" indent="-457200">
              <a:lnSpc>
                <a:spcPct val="107000"/>
              </a:lnSpc>
              <a:spcBef>
                <a:spcPts val="0"/>
              </a:spcBef>
            </a:pPr>
            <a:r>
              <a:rPr lang="en-US" sz="2800" dirty="0">
                <a:latin typeface="Calibri" panose="020F0502020204030204" pitchFamily="34" charset="0"/>
                <a:ea typeface="Calibri" panose="020F0502020204030204" pitchFamily="34" charset="0"/>
                <a:cs typeface="Times New Roman" panose="02020603050405020304" pitchFamily="18" charset="0"/>
              </a:rPr>
              <a:t>The Corinthians needed to have the right attitude - mourning</a:t>
            </a:r>
          </a:p>
          <a:p>
            <a:pPr marL="1254125" lvl="2" indent="-457200">
              <a:lnSpc>
                <a:spcPct val="107000"/>
              </a:lnSpc>
              <a:spcBef>
                <a:spcPts val="0"/>
              </a:spcBef>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796925" lvl="1" indent="-457200">
              <a:lnSpc>
                <a:spcPct val="107000"/>
              </a:lnSpc>
              <a:spcBef>
                <a:spcPts val="0"/>
              </a:spcBef>
            </a:pPr>
            <a:r>
              <a:rPr lang="en-US" sz="2800" dirty="0">
                <a:latin typeface="Calibri" panose="020F0502020204030204" pitchFamily="34" charset="0"/>
                <a:ea typeface="Calibri" panose="020F0502020204030204" pitchFamily="34" charset="0"/>
                <a:cs typeface="Times New Roman" panose="02020603050405020304" pitchFamily="18" charset="0"/>
              </a:rPr>
              <a:t>The Corinthians needed to do the actions – removal</a:t>
            </a:r>
          </a:p>
          <a:p>
            <a:pPr marL="796925" lvl="1" indent="-457200">
              <a:lnSpc>
                <a:spcPct val="107000"/>
              </a:lnSpc>
              <a:spcBef>
                <a:spcPts val="0"/>
              </a:spcBef>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796925" lvl="1" indent="-457200">
              <a:lnSpc>
                <a:spcPct val="107000"/>
              </a:lnSpc>
              <a:spcBef>
                <a:spcPts val="0"/>
              </a:spcBef>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339725" lvl="1" indent="0" algn="ctr">
              <a:lnSpc>
                <a:spcPct val="107000"/>
              </a:lnSpc>
              <a:spcBef>
                <a:spcPts val="0"/>
              </a:spcBef>
              <a:buFont typeface="Arial" panose="020B0604020202020204" pitchFamily="34" charset="0"/>
              <a:buNone/>
            </a:pPr>
            <a:r>
              <a:rPr lang="en-US" sz="2800" i="1" dirty="0">
                <a:latin typeface="Calibri" panose="020F0502020204030204" pitchFamily="34" charset="0"/>
                <a:ea typeface="Calibri" panose="020F0502020204030204" pitchFamily="34" charset="0"/>
                <a:cs typeface="Times New Roman" panose="02020603050405020304" pitchFamily="18" charset="0"/>
              </a:rPr>
              <a:t>How do you just remove someone from the church?</a:t>
            </a:r>
            <a:endParaRPr lang="en-US" i="1" dirty="0">
              <a:latin typeface="Calibri" panose="020F0502020204030204" pitchFamily="34" charset="0"/>
              <a:ea typeface="Calibri" panose="020F0502020204030204" pitchFamily="34" charset="0"/>
              <a:cs typeface="Times New Roman" panose="02020603050405020304" pitchFamily="18" charset="0"/>
            </a:endParaRPr>
          </a:p>
          <a:p>
            <a:pPr marL="339725" lvl="1" indent="0">
              <a:lnSpc>
                <a:spcPct val="107000"/>
              </a:lnSpc>
              <a:spcBef>
                <a:spcPts val="0"/>
              </a:spcBef>
              <a:buFont typeface="Arial" panose="020B0604020202020204" pitchFamily="34" charset="0"/>
              <a:buNone/>
            </a:pP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710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1000"/>
                                        <p:tgtEl>
                                          <p:spTgt spid="5">
                                            <p:txEl>
                                              <p:pRg st="0" end="0"/>
                                            </p:txEl>
                                          </p:spTgt>
                                        </p:tgtEl>
                                      </p:cBhvr>
                                    </p:animEffect>
                                    <p:anim calcmode="lin" valueType="num">
                                      <p:cBhvr>
                                        <p:cTn id="1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1000"/>
                                        <p:tgtEl>
                                          <p:spTgt spid="5">
                                            <p:txEl>
                                              <p:pRg st="2" end="2"/>
                                            </p:txEl>
                                          </p:spTgt>
                                        </p:tgtEl>
                                      </p:cBhvr>
                                    </p:animEffect>
                                    <p:anim calcmode="lin" valueType="num">
                                      <p:cBhvr>
                                        <p:cTn id="2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fade">
                                      <p:cBhvr>
                                        <p:cTn id="29" dur="1000"/>
                                        <p:tgtEl>
                                          <p:spTgt spid="5">
                                            <p:txEl>
                                              <p:pRg st="5" end="5"/>
                                            </p:txEl>
                                          </p:spTgt>
                                        </p:tgtEl>
                                      </p:cBhvr>
                                    </p:animEffect>
                                    <p:anim calcmode="lin" valueType="num">
                                      <p:cBhvr>
                                        <p:cTn id="30"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080531" cy="1325563"/>
          </a:xfrm>
        </p:spPr>
        <p:txBody>
          <a:bodyPr>
            <a:noAutofit/>
          </a:bodyPr>
          <a:lstStyle/>
          <a:p>
            <a:pPr algn="ctr"/>
            <a:r>
              <a:rPr lang="en-US" sz="4800" dirty="0"/>
              <a:t>How should it happen? The Process</a:t>
            </a:r>
          </a:p>
        </p:txBody>
      </p:sp>
      <p:sp>
        <p:nvSpPr>
          <p:cNvPr id="4" name="TextBox 3">
            <a:extLst>
              <a:ext uri="{FF2B5EF4-FFF2-40B4-BE49-F238E27FC236}">
                <a16:creationId xmlns:a16="http://schemas.microsoft.com/office/drawing/2014/main" id="{AE716F5B-21C7-4C22-85DF-0654D45ED47B}"/>
              </a:ext>
            </a:extLst>
          </p:cNvPr>
          <p:cNvSpPr txBox="1"/>
          <p:nvPr/>
        </p:nvSpPr>
        <p:spPr>
          <a:xfrm>
            <a:off x="3687336" y="1690688"/>
            <a:ext cx="4817327" cy="584775"/>
          </a:xfrm>
          <a:prstGeom prst="rect">
            <a:avLst/>
          </a:prstGeom>
          <a:noFill/>
        </p:spPr>
        <p:txBody>
          <a:bodyPr wrap="square" rtlCol="0">
            <a:spAutoFit/>
          </a:bodyPr>
          <a:lstStyle/>
          <a:p>
            <a:pPr algn="ctr"/>
            <a:r>
              <a:rPr lang="en-US" sz="3200" dirty="0">
                <a:solidFill>
                  <a:schemeClr val="bg1"/>
                </a:solidFill>
                <a:latin typeface="+mj-lt"/>
              </a:rPr>
              <a:t>1 Corinthians 5:3-5a, 11</a:t>
            </a:r>
          </a:p>
        </p:txBody>
      </p:sp>
      <p:sp>
        <p:nvSpPr>
          <p:cNvPr id="5" name="Content Placeholder 2">
            <a:extLst>
              <a:ext uri="{FF2B5EF4-FFF2-40B4-BE49-F238E27FC236}">
                <a16:creationId xmlns:a16="http://schemas.microsoft.com/office/drawing/2014/main" id="{7B87B880-8D8E-4AC9-BC65-C35237389C8F}"/>
              </a:ext>
            </a:extLst>
          </p:cNvPr>
          <p:cNvSpPr txBox="1">
            <a:spLocks/>
          </p:cNvSpPr>
          <p:nvPr/>
        </p:nvSpPr>
        <p:spPr>
          <a:xfrm>
            <a:off x="689517" y="2506662"/>
            <a:ext cx="105156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6925" lvl="1" indent="-457200">
              <a:lnSpc>
                <a:spcPct val="107000"/>
              </a:lnSpc>
              <a:spcBef>
                <a:spcPts val="0"/>
              </a:spcBef>
            </a:pPr>
            <a:r>
              <a:rPr lang="en-US" sz="2800">
                <a:latin typeface="Calibri" panose="020F0502020204030204" pitchFamily="34" charset="0"/>
                <a:ea typeface="Calibri" panose="020F0502020204030204" pitchFamily="34" charset="0"/>
                <a:cs typeface="Times New Roman" panose="02020603050405020304" pitchFamily="18" charset="0"/>
              </a:rPr>
              <a:t>The church should gather under the authority of Christ.</a:t>
            </a:r>
          </a:p>
          <a:p>
            <a:pPr marL="796925" lvl="1" indent="-457200">
              <a:lnSpc>
                <a:spcPct val="107000"/>
              </a:lnSpc>
              <a:spcBef>
                <a:spcPts val="0"/>
              </a:spcBef>
            </a:pPr>
            <a:r>
              <a:rPr lang="en-US" sz="2800">
                <a:latin typeface="Calibri" panose="020F0502020204030204" pitchFamily="34" charset="0"/>
                <a:ea typeface="Calibri" panose="020F0502020204030204" pitchFamily="34" charset="0"/>
                <a:cs typeface="Times New Roman" panose="02020603050405020304" pitchFamily="18" charset="0"/>
              </a:rPr>
              <a:t>The church should decide as a majority to remove someone from the protection of the church.</a:t>
            </a:r>
            <a:endParaRPr lang="en-US">
              <a:latin typeface="Calibri" panose="020F0502020204030204" pitchFamily="34" charset="0"/>
              <a:ea typeface="Calibri" panose="020F0502020204030204" pitchFamily="34" charset="0"/>
              <a:cs typeface="Times New Roman" panose="02020603050405020304" pitchFamily="18" charset="0"/>
            </a:endParaRPr>
          </a:p>
          <a:p>
            <a:pPr marL="796925" lvl="1" indent="-457200">
              <a:lnSpc>
                <a:spcPct val="107000"/>
              </a:lnSpc>
              <a:spcBef>
                <a:spcPts val="0"/>
              </a:spcBef>
            </a:pPr>
            <a:r>
              <a:rPr lang="en-US" sz="2800">
                <a:latin typeface="Calibri" panose="020F0502020204030204" pitchFamily="34" charset="0"/>
                <a:ea typeface="Calibri" panose="020F0502020204030204" pitchFamily="34" charset="0"/>
                <a:cs typeface="Times New Roman" panose="02020603050405020304" pitchFamily="18" charset="0"/>
              </a:rPr>
              <a:t>The church should refuse close associations with someone under church discipline.</a:t>
            </a:r>
          </a:p>
          <a:p>
            <a:pPr marL="339725" lvl="1" indent="0" algn="ctr">
              <a:lnSpc>
                <a:spcPct val="107000"/>
              </a:lnSpc>
              <a:spcBef>
                <a:spcPts val="0"/>
              </a:spcBef>
              <a:buFont typeface="Arial" panose="020B0604020202020204" pitchFamily="34" charset="0"/>
              <a:buNone/>
            </a:pPr>
            <a:endParaRPr lang="en-US" sz="1400" i="1">
              <a:latin typeface="Calibri" panose="020F0502020204030204" pitchFamily="34" charset="0"/>
              <a:ea typeface="Calibri" panose="020F0502020204030204" pitchFamily="34" charset="0"/>
              <a:cs typeface="Times New Roman" panose="02020603050405020304" pitchFamily="18" charset="0"/>
            </a:endParaRPr>
          </a:p>
          <a:p>
            <a:pPr marL="339725" lvl="1" indent="0" algn="ctr">
              <a:lnSpc>
                <a:spcPct val="107000"/>
              </a:lnSpc>
              <a:spcBef>
                <a:spcPts val="0"/>
              </a:spcBef>
              <a:buFont typeface="Arial" panose="020B0604020202020204" pitchFamily="34" charset="0"/>
              <a:buNone/>
            </a:pPr>
            <a:r>
              <a:rPr lang="en-US" sz="2800" i="1">
                <a:latin typeface="Calibri" panose="020F0502020204030204" pitchFamily="34" charset="0"/>
                <a:ea typeface="Calibri" panose="020F0502020204030204" pitchFamily="34" charset="0"/>
                <a:cs typeface="Times New Roman" panose="02020603050405020304" pitchFamily="18" charset="0"/>
              </a:rPr>
              <a:t>So what does God hope to accomplish?</a:t>
            </a:r>
            <a:endParaRPr lang="en-US" i="1">
              <a:latin typeface="Calibri" panose="020F0502020204030204" pitchFamily="34" charset="0"/>
              <a:ea typeface="Calibri" panose="020F0502020204030204" pitchFamily="34" charset="0"/>
              <a:cs typeface="Times New Roman" panose="02020603050405020304" pitchFamily="18" charset="0"/>
            </a:endParaRPr>
          </a:p>
          <a:p>
            <a:pPr marL="339725" lvl="1" indent="0">
              <a:lnSpc>
                <a:spcPct val="107000"/>
              </a:lnSpc>
              <a:spcBef>
                <a:spcPts val="0"/>
              </a:spcBef>
              <a:buFont typeface="Arial" panose="020B0604020202020204" pitchFamily="34" charset="0"/>
              <a:buNone/>
            </a:pP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724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1000"/>
                                        <p:tgtEl>
                                          <p:spTgt spid="5">
                                            <p:txEl>
                                              <p:pRg st="0" end="0"/>
                                            </p:txEl>
                                          </p:spTgt>
                                        </p:tgtEl>
                                      </p:cBhvr>
                                    </p:animEffect>
                                    <p:anim calcmode="lin" valueType="num">
                                      <p:cBhvr>
                                        <p:cTn id="1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1000"/>
                                        <p:tgtEl>
                                          <p:spTgt spid="5">
                                            <p:txEl>
                                              <p:pRg st="1" end="1"/>
                                            </p:txEl>
                                          </p:spTgt>
                                        </p:tgtEl>
                                      </p:cBhvr>
                                    </p:animEffect>
                                    <p:anim calcmode="lin" valueType="num">
                                      <p:cBhvr>
                                        <p:cTn id="2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1000"/>
                                        <p:tgtEl>
                                          <p:spTgt spid="5">
                                            <p:txEl>
                                              <p:pRg st="2" end="2"/>
                                            </p:txEl>
                                          </p:spTgt>
                                        </p:tgtEl>
                                      </p:cBhvr>
                                    </p:animEffect>
                                    <p:anim calcmode="lin" valueType="num">
                                      <p:cBhvr>
                                        <p:cTn id="3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Effect transition="in" filter="fade">
                                      <p:cBhvr>
                                        <p:cTn id="36" dur="1000"/>
                                        <p:tgtEl>
                                          <p:spTgt spid="5">
                                            <p:txEl>
                                              <p:pRg st="4" end="4"/>
                                            </p:txEl>
                                          </p:spTgt>
                                        </p:tgtEl>
                                      </p:cBhvr>
                                    </p:animEffect>
                                    <p:anim calcmode="lin" valueType="num">
                                      <p:cBhvr>
                                        <p:cTn id="37"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080531" cy="1325563"/>
          </a:xfrm>
        </p:spPr>
        <p:txBody>
          <a:bodyPr>
            <a:noAutofit/>
          </a:bodyPr>
          <a:lstStyle/>
          <a:p>
            <a:pPr algn="ctr"/>
            <a:r>
              <a:rPr lang="en-US" sz="4800" dirty="0"/>
              <a:t>Why should it happen? The Purpose</a:t>
            </a:r>
          </a:p>
        </p:txBody>
      </p:sp>
      <p:sp>
        <p:nvSpPr>
          <p:cNvPr id="4" name="TextBox 3">
            <a:extLst>
              <a:ext uri="{FF2B5EF4-FFF2-40B4-BE49-F238E27FC236}">
                <a16:creationId xmlns:a16="http://schemas.microsoft.com/office/drawing/2014/main" id="{AE716F5B-21C7-4C22-85DF-0654D45ED47B}"/>
              </a:ext>
            </a:extLst>
          </p:cNvPr>
          <p:cNvSpPr txBox="1"/>
          <p:nvPr/>
        </p:nvSpPr>
        <p:spPr>
          <a:xfrm>
            <a:off x="3687336" y="1690688"/>
            <a:ext cx="4817327" cy="584775"/>
          </a:xfrm>
          <a:prstGeom prst="rect">
            <a:avLst/>
          </a:prstGeom>
          <a:noFill/>
        </p:spPr>
        <p:txBody>
          <a:bodyPr wrap="square" rtlCol="0">
            <a:spAutoFit/>
          </a:bodyPr>
          <a:lstStyle/>
          <a:p>
            <a:pPr algn="ctr"/>
            <a:r>
              <a:rPr lang="en-US" sz="3200" dirty="0">
                <a:solidFill>
                  <a:schemeClr val="bg1"/>
                </a:solidFill>
                <a:latin typeface="+mj-lt"/>
              </a:rPr>
              <a:t>1 Corinthians 5:5b-8</a:t>
            </a:r>
          </a:p>
        </p:txBody>
      </p:sp>
      <p:sp>
        <p:nvSpPr>
          <p:cNvPr id="5" name="Content Placeholder 2">
            <a:extLst>
              <a:ext uri="{FF2B5EF4-FFF2-40B4-BE49-F238E27FC236}">
                <a16:creationId xmlns:a16="http://schemas.microsoft.com/office/drawing/2014/main" id="{7B87B880-8D8E-4AC9-BC65-C35237389C8F}"/>
              </a:ext>
            </a:extLst>
          </p:cNvPr>
          <p:cNvSpPr txBox="1">
            <a:spLocks/>
          </p:cNvSpPr>
          <p:nvPr/>
        </p:nvSpPr>
        <p:spPr>
          <a:xfrm>
            <a:off x="689517" y="2506662"/>
            <a:ext cx="10515600" cy="24221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6925" lvl="1" indent="-457200">
              <a:lnSpc>
                <a:spcPct val="107000"/>
              </a:lnSpc>
              <a:spcBef>
                <a:spcPts val="0"/>
              </a:spcBef>
            </a:pPr>
            <a:r>
              <a:rPr lang="en-US" sz="2800" dirty="0">
                <a:latin typeface="Calibri" panose="020F0502020204030204" pitchFamily="34" charset="0"/>
                <a:ea typeface="Calibri" panose="020F0502020204030204" pitchFamily="34" charset="0"/>
                <a:cs typeface="Times New Roman" panose="02020603050405020304" pitchFamily="18" charset="0"/>
              </a:rPr>
              <a:t>For the good of the sinner</a:t>
            </a:r>
          </a:p>
          <a:p>
            <a:pPr marL="796925" lvl="1" indent="-457200">
              <a:lnSpc>
                <a:spcPct val="107000"/>
              </a:lnSpc>
              <a:spcBef>
                <a:spcPts val="0"/>
              </a:spcBef>
            </a:pPr>
            <a:r>
              <a:rPr lang="en-US" sz="2800" dirty="0">
                <a:latin typeface="Calibri" panose="020F0502020204030204" pitchFamily="34" charset="0"/>
                <a:ea typeface="Calibri" panose="020F0502020204030204" pitchFamily="34" charset="0"/>
                <a:cs typeface="Times New Roman" panose="02020603050405020304" pitchFamily="18" charset="0"/>
              </a:rPr>
              <a:t>For the good of the church</a:t>
            </a:r>
          </a:p>
          <a:p>
            <a:pPr marL="796925" lvl="1" indent="-457200">
              <a:lnSpc>
                <a:spcPct val="107000"/>
              </a:lnSpc>
              <a:spcBef>
                <a:spcPts val="0"/>
              </a:spcBef>
            </a:pPr>
            <a:r>
              <a:rPr lang="en-US" sz="2800" dirty="0">
                <a:latin typeface="Calibri" panose="020F0502020204030204" pitchFamily="34" charset="0"/>
                <a:ea typeface="Calibri" panose="020F0502020204030204" pitchFamily="34" charset="0"/>
                <a:cs typeface="Times New Roman" panose="02020603050405020304" pitchFamily="18" charset="0"/>
              </a:rPr>
              <a:t>For the glory of Christ</a:t>
            </a:r>
          </a:p>
          <a:p>
            <a:pPr marL="339725" lvl="1" indent="0" algn="ctr">
              <a:lnSpc>
                <a:spcPct val="107000"/>
              </a:lnSpc>
              <a:spcBef>
                <a:spcPts val="0"/>
              </a:spcBef>
              <a:buFont typeface="Arial" panose="020B0604020202020204" pitchFamily="34" charset="0"/>
              <a:buNone/>
            </a:pPr>
            <a:endParaRPr lang="en-US" sz="1400" i="1" dirty="0">
              <a:latin typeface="Calibri" panose="020F0502020204030204" pitchFamily="34" charset="0"/>
              <a:ea typeface="Calibri" panose="020F0502020204030204" pitchFamily="34" charset="0"/>
              <a:cs typeface="Times New Roman" panose="02020603050405020304" pitchFamily="18" charset="0"/>
            </a:endParaRPr>
          </a:p>
          <a:p>
            <a:pPr marL="339725" lvl="1" indent="0">
              <a:lnSpc>
                <a:spcPct val="107000"/>
              </a:lnSpc>
              <a:spcBef>
                <a:spcPts val="0"/>
              </a:spcBef>
              <a:buFont typeface="Arial" panose="020B0604020202020204" pitchFamily="34" charset="0"/>
              <a:buNone/>
            </a:pP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969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1000"/>
                                        <p:tgtEl>
                                          <p:spTgt spid="5">
                                            <p:txEl>
                                              <p:pRg st="0" end="0"/>
                                            </p:txEl>
                                          </p:spTgt>
                                        </p:tgtEl>
                                      </p:cBhvr>
                                    </p:animEffect>
                                    <p:anim calcmode="lin" valueType="num">
                                      <p:cBhvr>
                                        <p:cTn id="1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1000"/>
                                        <p:tgtEl>
                                          <p:spTgt spid="5">
                                            <p:txEl>
                                              <p:pRg st="1" end="1"/>
                                            </p:txEl>
                                          </p:spTgt>
                                        </p:tgtEl>
                                      </p:cBhvr>
                                    </p:animEffect>
                                    <p:anim calcmode="lin" valueType="num">
                                      <p:cBhvr>
                                        <p:cTn id="2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1000"/>
                                        <p:tgtEl>
                                          <p:spTgt spid="5">
                                            <p:txEl>
                                              <p:pRg st="2" end="2"/>
                                            </p:txEl>
                                          </p:spTgt>
                                        </p:tgtEl>
                                      </p:cBhvr>
                                    </p:animEffect>
                                    <p:anim calcmode="lin" valueType="num">
                                      <p:cBhvr>
                                        <p:cTn id="3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080531" cy="1325563"/>
          </a:xfrm>
        </p:spPr>
        <p:txBody>
          <a:bodyPr>
            <a:noAutofit/>
          </a:bodyPr>
          <a:lstStyle/>
          <a:p>
            <a:pPr algn="ctr"/>
            <a:r>
              <a:rPr lang="en-US" sz="4800" dirty="0"/>
              <a:t>What church discipline should look like</a:t>
            </a:r>
          </a:p>
        </p:txBody>
      </p:sp>
      <p:sp>
        <p:nvSpPr>
          <p:cNvPr id="5" name="Content Placeholder 2">
            <a:extLst>
              <a:ext uri="{FF2B5EF4-FFF2-40B4-BE49-F238E27FC236}">
                <a16:creationId xmlns:a16="http://schemas.microsoft.com/office/drawing/2014/main" id="{7B87B880-8D8E-4AC9-BC65-C35237389C8F}"/>
              </a:ext>
            </a:extLst>
          </p:cNvPr>
          <p:cNvSpPr txBox="1">
            <a:spLocks/>
          </p:cNvSpPr>
          <p:nvPr/>
        </p:nvSpPr>
        <p:spPr>
          <a:xfrm>
            <a:off x="633761" y="1993705"/>
            <a:ext cx="10515600" cy="47639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2400" dirty="0"/>
              <a:t>A church discipline level offense must be committed (Matt 18; 1 Cor 5:11; Titus 3:10-11; 2 Thessalonians 3:14-15).</a:t>
            </a:r>
            <a:endParaRPr lang="en-US" sz="2000" dirty="0"/>
          </a:p>
          <a:p>
            <a:pPr lvl="0"/>
            <a:r>
              <a:rPr lang="en-US" sz="2400" dirty="0"/>
              <a:t>The right focus should be held – restoration (1 Cor 5:5; Matt 18:15).</a:t>
            </a:r>
            <a:endParaRPr lang="en-US" sz="2000" dirty="0"/>
          </a:p>
          <a:p>
            <a:pPr lvl="0"/>
            <a:r>
              <a:rPr lang="en-US" sz="2400" dirty="0"/>
              <a:t>Every effort to restore the erring Christian should be made (Gal 6:1;       Matt 18:15-16).</a:t>
            </a:r>
            <a:endParaRPr lang="en-US" sz="2000" dirty="0"/>
          </a:p>
          <a:p>
            <a:pPr lvl="0"/>
            <a:r>
              <a:rPr lang="en-US" sz="2400" dirty="0"/>
              <a:t>A public gathering of believers should condemn the action and remove the believer from the group (1 Cor 5:4-5; Matt 18:17).</a:t>
            </a:r>
            <a:endParaRPr lang="en-US" sz="2000" dirty="0"/>
          </a:p>
          <a:p>
            <a:pPr lvl="0"/>
            <a:r>
              <a:rPr lang="en-US" sz="2400" dirty="0"/>
              <a:t>The one who is under church discipline should be cut off from the church community (1 Cor 5:11; Matt 18:17).</a:t>
            </a:r>
            <a:endParaRPr lang="en-US" sz="2000" dirty="0"/>
          </a:p>
          <a:p>
            <a:pPr lvl="0"/>
            <a:r>
              <a:rPr lang="en-US" sz="2400" dirty="0"/>
              <a:t>When the sinner repents, they should be welcomed back with great rejoicing (2 Cor 2:5-8).</a:t>
            </a:r>
            <a:endParaRPr lang="en-US" sz="2000" dirty="0"/>
          </a:p>
        </p:txBody>
      </p:sp>
    </p:spTree>
    <p:extLst>
      <p:ext uri="{BB962C8B-B14F-4D97-AF65-F5344CB8AC3E}">
        <p14:creationId xmlns:p14="http://schemas.microsoft.com/office/powerpoint/2010/main" val="40343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1000"/>
                                        <p:tgtEl>
                                          <p:spTgt spid="5">
                                            <p:txEl>
                                              <p:pRg st="1" end="1"/>
                                            </p:txEl>
                                          </p:spTgt>
                                        </p:tgtEl>
                                      </p:cBhvr>
                                    </p:animEffect>
                                    <p:anim calcmode="lin" valueType="num">
                                      <p:cBhvr>
                                        <p:cTn id="2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1000"/>
                                        <p:tgtEl>
                                          <p:spTgt spid="5">
                                            <p:txEl>
                                              <p:pRg st="2" end="2"/>
                                            </p:txEl>
                                          </p:spTgt>
                                        </p:tgtEl>
                                      </p:cBhvr>
                                    </p:animEffect>
                                    <p:anim calcmode="lin" valueType="num">
                                      <p:cBhvr>
                                        <p:cTn id="2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Effect transition="in" filter="fade">
                                      <p:cBhvr>
                                        <p:cTn id="33" dur="1000"/>
                                        <p:tgtEl>
                                          <p:spTgt spid="5">
                                            <p:txEl>
                                              <p:pRg st="3" end="3"/>
                                            </p:txEl>
                                          </p:spTgt>
                                        </p:tgtEl>
                                      </p:cBhvr>
                                    </p:animEffect>
                                    <p:anim calcmode="lin" valueType="num">
                                      <p:cBhvr>
                                        <p:cTn id="34"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fade">
                                      <p:cBhvr>
                                        <p:cTn id="40" dur="1000"/>
                                        <p:tgtEl>
                                          <p:spTgt spid="5">
                                            <p:txEl>
                                              <p:pRg st="4" end="4"/>
                                            </p:txEl>
                                          </p:spTgt>
                                        </p:tgtEl>
                                      </p:cBhvr>
                                    </p:animEffect>
                                    <p:anim calcmode="lin" valueType="num">
                                      <p:cBhvr>
                                        <p:cTn id="41"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Effect transition="in" filter="fade">
                                      <p:cBhvr>
                                        <p:cTn id="47" dur="1000"/>
                                        <p:tgtEl>
                                          <p:spTgt spid="5">
                                            <p:txEl>
                                              <p:pRg st="5" end="5"/>
                                            </p:txEl>
                                          </p:spTgt>
                                        </p:tgtEl>
                                      </p:cBhvr>
                                    </p:animEffect>
                                    <p:anim calcmode="lin" valueType="num">
                                      <p:cBhvr>
                                        <p:cTn id="48"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8668"/>
            <a:ext cx="12191999" cy="1325563"/>
          </a:xfrm>
        </p:spPr>
        <p:txBody>
          <a:bodyPr>
            <a:noAutofit/>
          </a:bodyPr>
          <a:lstStyle/>
          <a:p>
            <a:pPr algn="ctr"/>
            <a:r>
              <a:rPr lang="en-US" dirty="0"/>
              <a:t>Preserving Purity (Part II)</a:t>
            </a:r>
          </a:p>
        </p:txBody>
      </p:sp>
      <p:sp>
        <p:nvSpPr>
          <p:cNvPr id="3" name="Content Placeholder 2"/>
          <p:cNvSpPr>
            <a:spLocks noGrp="1"/>
          </p:cNvSpPr>
          <p:nvPr>
            <p:ph idx="1"/>
          </p:nvPr>
        </p:nvSpPr>
        <p:spPr>
          <a:xfrm>
            <a:off x="0" y="2575378"/>
            <a:ext cx="12192000" cy="2548392"/>
          </a:xfrm>
        </p:spPr>
        <p:txBody>
          <a:bodyPr>
            <a:noAutofit/>
          </a:bodyPr>
          <a:lstStyle/>
          <a:p>
            <a:pPr marL="339725" lvl="1" indent="0">
              <a:lnSpc>
                <a:spcPct val="107000"/>
              </a:lnSpc>
              <a:spcBef>
                <a:spcPts val="0"/>
              </a:spcBef>
              <a:buNone/>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339725" lvl="1" indent="0">
              <a:lnSpc>
                <a:spcPct val="107000"/>
              </a:lnSpc>
              <a:spcBef>
                <a:spcPts val="0"/>
              </a:spcBef>
              <a:buNone/>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339725" lvl="1" indent="0" algn="ctr">
              <a:lnSpc>
                <a:spcPct val="107000"/>
              </a:lnSpc>
              <a:spcBef>
                <a:spcPts val="0"/>
              </a:spcBef>
              <a:buNone/>
            </a:pPr>
            <a:r>
              <a:rPr lang="en-US" sz="2800" i="1" dirty="0">
                <a:latin typeface="Calibri" panose="020F0502020204030204" pitchFamily="34" charset="0"/>
                <a:ea typeface="Calibri" panose="020F0502020204030204" pitchFamily="34" charset="0"/>
                <a:cs typeface="Times New Roman" panose="02020603050405020304" pitchFamily="18" charset="0"/>
              </a:rPr>
              <a:t>Protect yourself and the church from sinful influences.</a:t>
            </a:r>
          </a:p>
        </p:txBody>
      </p:sp>
      <p:sp>
        <p:nvSpPr>
          <p:cNvPr id="4" name="TextBox 3">
            <a:extLst>
              <a:ext uri="{FF2B5EF4-FFF2-40B4-BE49-F238E27FC236}">
                <a16:creationId xmlns:a16="http://schemas.microsoft.com/office/drawing/2014/main" id="{5F7E162F-C04C-4DF5-891F-CFA4E13215B3}"/>
              </a:ext>
            </a:extLst>
          </p:cNvPr>
          <p:cNvSpPr txBox="1"/>
          <p:nvPr/>
        </p:nvSpPr>
        <p:spPr>
          <a:xfrm>
            <a:off x="4105478" y="1734231"/>
            <a:ext cx="3878461" cy="584775"/>
          </a:xfrm>
          <a:prstGeom prst="rect">
            <a:avLst/>
          </a:prstGeom>
          <a:noFill/>
        </p:spPr>
        <p:txBody>
          <a:bodyPr wrap="square" rtlCol="0">
            <a:spAutoFit/>
          </a:bodyPr>
          <a:lstStyle/>
          <a:p>
            <a:pPr algn="ctr"/>
            <a:r>
              <a:rPr lang="en-US" sz="3200" dirty="0">
                <a:solidFill>
                  <a:schemeClr val="bg1"/>
                </a:solidFill>
                <a:latin typeface="+mj-lt"/>
              </a:rPr>
              <a:t>1 Corinthians 5:9-13</a:t>
            </a:r>
          </a:p>
        </p:txBody>
      </p:sp>
    </p:spTree>
    <p:extLst>
      <p:ext uri="{BB962C8B-B14F-4D97-AF65-F5344CB8AC3E}">
        <p14:creationId xmlns:p14="http://schemas.microsoft.com/office/powerpoint/2010/main" val="26512261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outVertic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861" y="440427"/>
            <a:ext cx="11448278" cy="1325563"/>
          </a:xfrm>
        </p:spPr>
        <p:txBody>
          <a:bodyPr>
            <a:noAutofit/>
          </a:bodyPr>
          <a:lstStyle/>
          <a:p>
            <a:pPr algn="ctr"/>
            <a:r>
              <a:rPr lang="en-US" sz="4800" dirty="0"/>
              <a:t>Foundational Principles for Church Discipline</a:t>
            </a:r>
          </a:p>
        </p:txBody>
      </p:sp>
      <p:sp>
        <p:nvSpPr>
          <p:cNvPr id="3" name="Content Placeholder 2"/>
          <p:cNvSpPr>
            <a:spLocks noGrp="1"/>
          </p:cNvSpPr>
          <p:nvPr>
            <p:ph idx="1"/>
          </p:nvPr>
        </p:nvSpPr>
        <p:spPr>
          <a:xfrm>
            <a:off x="838199" y="1825625"/>
            <a:ext cx="10981939" cy="4351338"/>
          </a:xfrm>
        </p:spPr>
        <p:txBody>
          <a:bodyPr>
            <a:noAutofit/>
          </a:bodyPr>
          <a:lstStyle/>
          <a:p>
            <a:pPr marL="796925" lvl="1" indent="-457200">
              <a:lnSpc>
                <a:spcPct val="107000"/>
              </a:lnSpc>
              <a:spcBef>
                <a:spcPts val="0"/>
              </a:spcBef>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796925" lvl="1" indent="-457200">
              <a:lnSpc>
                <a:spcPct val="107000"/>
              </a:lnSpc>
              <a:spcBef>
                <a:spcPts val="0"/>
              </a:spcBef>
            </a:pPr>
            <a:r>
              <a:rPr lang="en-US" sz="2800" dirty="0">
                <a:latin typeface="Calibri" panose="020F0502020204030204" pitchFamily="34" charset="0"/>
                <a:ea typeface="Calibri" panose="020F0502020204030204" pitchFamily="34" charset="0"/>
                <a:cs typeface="Times New Roman" panose="02020603050405020304" pitchFamily="18" charset="0"/>
              </a:rPr>
              <a:t>Bad company will corrupt you and those around you (1 Cor 15:33).</a:t>
            </a:r>
          </a:p>
          <a:p>
            <a:pPr marL="1254125" lvl="2" indent="-457200">
              <a:lnSpc>
                <a:spcPct val="107000"/>
              </a:lnSpc>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We are much more moldable than we would like to think.</a:t>
            </a:r>
          </a:p>
          <a:p>
            <a:pPr marL="1254125" lvl="2" indent="-457200">
              <a:lnSpc>
                <a:spcPct val="107000"/>
              </a:lnSpc>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We are warned against having fellowship with unbelievers (Eph 5:7, 10).</a:t>
            </a:r>
          </a:p>
          <a:p>
            <a:pPr marL="796925" lvl="1" indent="-457200">
              <a:lnSpc>
                <a:spcPct val="107000"/>
              </a:lnSpc>
              <a:spcBef>
                <a:spcPts val="0"/>
              </a:spcBef>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796925" lvl="1" indent="-457200">
              <a:lnSpc>
                <a:spcPct val="107000"/>
              </a:lnSpc>
              <a:spcBef>
                <a:spcPts val="0"/>
              </a:spcBef>
            </a:pPr>
            <a:r>
              <a:rPr lang="en-US" sz="2800" dirty="0">
                <a:latin typeface="Calibri" panose="020F0502020204030204" pitchFamily="34" charset="0"/>
                <a:ea typeface="Calibri" panose="020F0502020204030204" pitchFamily="34" charset="0"/>
                <a:cs typeface="Times New Roman" panose="02020603050405020304" pitchFamily="18" charset="0"/>
              </a:rPr>
              <a:t>Bad morals are more corrupting coming from an unbeliever.</a:t>
            </a:r>
          </a:p>
          <a:p>
            <a:pPr marL="1254125" lvl="2" indent="-457200">
              <a:lnSpc>
                <a:spcPct val="107000"/>
              </a:lnSpc>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We should still be nice (2 Thessalonians 3:15-16), but we should not associate.</a:t>
            </a:r>
          </a:p>
          <a:p>
            <a:pPr marL="1254125" lvl="2" indent="-457200">
              <a:lnSpc>
                <a:spcPct val="107000"/>
              </a:lnSpc>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This assumes we will associate with unbelievers.</a:t>
            </a:r>
          </a:p>
        </p:txBody>
      </p:sp>
    </p:spTree>
    <p:extLst>
      <p:ext uri="{BB962C8B-B14F-4D97-AF65-F5344CB8AC3E}">
        <p14:creationId xmlns:p14="http://schemas.microsoft.com/office/powerpoint/2010/main" val="236040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1000"/>
                                        <p:tgtEl>
                                          <p:spTgt spid="3">
                                            <p:txEl>
                                              <p:pRg st="5" end="5"/>
                                            </p:txEl>
                                          </p:spTgt>
                                        </p:tgtEl>
                                      </p:cBhvr>
                                    </p:animEffect>
                                    <p:anim calcmode="lin" valueType="num">
                                      <p:cBhvr>
                                        <p:cTn id="3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1000"/>
                                        <p:tgtEl>
                                          <p:spTgt spid="3">
                                            <p:txEl>
                                              <p:pRg st="6" end="6"/>
                                            </p:txEl>
                                          </p:spTgt>
                                        </p:tgtEl>
                                      </p:cBhvr>
                                    </p:animEffect>
                                    <p:anim calcmode="lin" valueType="num">
                                      <p:cBhvr>
                                        <p:cTn id="4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1000"/>
                                        <p:tgtEl>
                                          <p:spTgt spid="3">
                                            <p:txEl>
                                              <p:pRg st="7" end="7"/>
                                            </p:txEl>
                                          </p:spTgt>
                                        </p:tgtEl>
                                      </p:cBhvr>
                                    </p:animEffect>
                                    <p:anim calcmode="lin" valueType="num">
                                      <p:cBhvr>
                                        <p:cTn id="4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FDFC36BB-D38D-4413-A346-7A140162878D}"/>
              </a:ext>
            </a:extLst>
          </p:cNvPr>
          <p:cNvGraphicFramePr>
            <a:graphicFrameLocks noGrp="1"/>
          </p:cNvGraphicFramePr>
          <p:nvPr>
            <p:ph idx="1"/>
            <p:extLst>
              <p:ext uri="{D42A27DB-BD31-4B8C-83A1-F6EECF244321}">
                <p14:modId xmlns:p14="http://schemas.microsoft.com/office/powerpoint/2010/main" val="843824490"/>
              </p:ext>
            </p:extLst>
          </p:nvPr>
        </p:nvGraphicFramePr>
        <p:xfrm>
          <a:off x="685800" y="2974147"/>
          <a:ext cx="10515600" cy="147828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1723616047"/>
                    </a:ext>
                  </a:extLst>
                </a:gridCol>
                <a:gridCol w="2628900">
                  <a:extLst>
                    <a:ext uri="{9D8B030D-6E8A-4147-A177-3AD203B41FA5}">
                      <a16:colId xmlns:a16="http://schemas.microsoft.com/office/drawing/2014/main" val="2796286117"/>
                    </a:ext>
                  </a:extLst>
                </a:gridCol>
                <a:gridCol w="2628900">
                  <a:extLst>
                    <a:ext uri="{9D8B030D-6E8A-4147-A177-3AD203B41FA5}">
                      <a16:colId xmlns:a16="http://schemas.microsoft.com/office/drawing/2014/main" val="234009450"/>
                    </a:ext>
                  </a:extLst>
                </a:gridCol>
                <a:gridCol w="2628900">
                  <a:extLst>
                    <a:ext uri="{9D8B030D-6E8A-4147-A177-3AD203B41FA5}">
                      <a16:colId xmlns:a16="http://schemas.microsoft.com/office/drawing/2014/main" val="3638658309"/>
                    </a:ext>
                  </a:extLst>
                </a:gridCol>
              </a:tblGrid>
              <a:tr h="0">
                <a:tc>
                  <a:txBody>
                    <a:bodyPr/>
                    <a:lstStyle/>
                    <a:p>
                      <a:endParaRPr lang="en-US" dirty="0"/>
                    </a:p>
                  </a:txBody>
                  <a:tcPr>
                    <a:lnB w="12700" cap="flat" cmpd="sng" algn="ctr">
                      <a:solidFill>
                        <a:schemeClr val="bg1"/>
                      </a:solidFill>
                      <a:prstDash val="solid"/>
                      <a:round/>
                      <a:headEnd type="none" w="med" len="med"/>
                      <a:tailEnd type="none" w="med" len="med"/>
                    </a:lnB>
                    <a:solidFill>
                      <a:srgbClr val="B29E16"/>
                    </a:solidFill>
                  </a:tcPr>
                </a:tc>
                <a:tc>
                  <a:txBody>
                    <a:bodyPr/>
                    <a:lstStyle/>
                    <a:p>
                      <a:pPr algn="ctr"/>
                      <a:r>
                        <a:rPr lang="en-US" dirty="0"/>
                        <a:t>Faithful Believers</a:t>
                      </a:r>
                    </a:p>
                  </a:txBody>
                  <a:tcPr/>
                </a:tc>
                <a:tc>
                  <a:txBody>
                    <a:bodyPr/>
                    <a:lstStyle/>
                    <a:p>
                      <a:pPr algn="ctr"/>
                      <a:r>
                        <a:rPr lang="en-US" dirty="0"/>
                        <a:t>Unbelievers</a:t>
                      </a:r>
                    </a:p>
                  </a:txBody>
                  <a:tcPr/>
                </a:tc>
                <a:tc>
                  <a:txBody>
                    <a:bodyPr/>
                    <a:lstStyle/>
                    <a:p>
                      <a:pPr algn="ctr"/>
                      <a:r>
                        <a:rPr lang="en-US" dirty="0"/>
                        <a:t>Rebellious Believers</a:t>
                      </a:r>
                    </a:p>
                  </a:txBody>
                  <a:tcPr/>
                </a:tc>
                <a:extLst>
                  <a:ext uri="{0D108BD9-81ED-4DB2-BD59-A6C34878D82A}">
                    <a16:rowId xmlns:a16="http://schemas.microsoft.com/office/drawing/2014/main" val="489579161"/>
                  </a:ext>
                </a:extLst>
              </a:tr>
              <a:tr h="370840">
                <a:tc>
                  <a:txBody>
                    <a:bodyPr/>
                    <a:lstStyle/>
                    <a:p>
                      <a:r>
                        <a:rPr lang="en-US" sz="1800" b="1" kern="1200" dirty="0">
                          <a:solidFill>
                            <a:schemeClr val="lt1"/>
                          </a:solidFill>
                          <a:latin typeface="+mn-lt"/>
                          <a:ea typeface="+mn-ea"/>
                          <a:cs typeface="+mn-cs"/>
                        </a:rPr>
                        <a:t>Kind</a:t>
                      </a:r>
                    </a:p>
                  </a:txBody>
                  <a:tcPr>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B29E16"/>
                    </a:solidFill>
                  </a:tcPr>
                </a:tc>
                <a:tc>
                  <a:txBody>
                    <a:bodyPr/>
                    <a:lstStyle/>
                    <a:p>
                      <a:pPr algn="ctr"/>
                      <a:r>
                        <a:rPr lang="en-US" dirty="0">
                          <a:sym typeface="Wingdings" panose="05000000000000000000" pitchFamily="2" charset="2"/>
                        </a:rPr>
                        <a:t></a:t>
                      </a:r>
                      <a:endParaRPr lang="en-US" dirty="0"/>
                    </a:p>
                  </a:txBody>
                  <a:tcPr>
                    <a:lnL w="38100" cap="flat" cmpd="sng" algn="ctr">
                      <a:solidFill>
                        <a:schemeClr val="bg1"/>
                      </a:solidFill>
                      <a:prstDash val="solid"/>
                      <a:round/>
                      <a:headEnd type="none" w="med" len="med"/>
                      <a:tailEnd type="none" w="med" len="med"/>
                    </a:lnL>
                  </a:tcPr>
                </a:tc>
                <a:tc>
                  <a:txBody>
                    <a:bodyPr/>
                    <a:lstStyle/>
                    <a:p>
                      <a:pPr algn="ctr"/>
                      <a:r>
                        <a:rPr lang="en-US" dirty="0">
                          <a:sym typeface="Wingdings" panose="05000000000000000000" pitchFamily="2" charset="2"/>
                        </a:rPr>
                        <a:t></a:t>
                      </a:r>
                      <a:endParaRPr lang="en-US" dirty="0"/>
                    </a:p>
                  </a:txBody>
                  <a:tcPr/>
                </a:tc>
                <a:tc>
                  <a:txBody>
                    <a:bodyPr/>
                    <a:lstStyle/>
                    <a:p>
                      <a:pPr algn="ctr"/>
                      <a:r>
                        <a:rPr lang="en-US" dirty="0">
                          <a:sym typeface="Wingdings" panose="05000000000000000000" pitchFamily="2" charset="2"/>
                        </a:rPr>
                        <a:t></a:t>
                      </a:r>
                      <a:endParaRPr lang="en-US" dirty="0"/>
                    </a:p>
                  </a:txBody>
                  <a:tcPr/>
                </a:tc>
                <a:extLst>
                  <a:ext uri="{0D108BD9-81ED-4DB2-BD59-A6C34878D82A}">
                    <a16:rowId xmlns:a16="http://schemas.microsoft.com/office/drawing/2014/main" val="2037801053"/>
                  </a:ext>
                </a:extLst>
              </a:tr>
              <a:tr h="370840">
                <a:tc>
                  <a:txBody>
                    <a:bodyPr/>
                    <a:lstStyle/>
                    <a:p>
                      <a:r>
                        <a:rPr lang="en-US" sz="1800" b="1" kern="1200" dirty="0">
                          <a:solidFill>
                            <a:schemeClr val="lt1"/>
                          </a:solidFill>
                          <a:latin typeface="+mn-lt"/>
                          <a:ea typeface="+mn-ea"/>
                          <a:cs typeface="+mn-cs"/>
                        </a:rPr>
                        <a:t>Associate with </a:t>
                      </a:r>
                    </a:p>
                  </a:txBody>
                  <a:tcPr>
                    <a:lnR w="38100" cap="flat" cmpd="sng" algn="ctr">
                      <a:solidFill>
                        <a:schemeClr val="bg1"/>
                      </a:solidFill>
                      <a:prstDash val="solid"/>
                      <a:round/>
                      <a:headEnd type="none" w="med" len="med"/>
                      <a:tailEnd type="none" w="med" len="med"/>
                    </a:lnR>
                    <a:solidFill>
                      <a:srgbClr val="B29E16"/>
                    </a:solidFill>
                  </a:tcPr>
                </a:tc>
                <a:tc>
                  <a:txBody>
                    <a:bodyPr/>
                    <a:lstStyle/>
                    <a:p>
                      <a:pPr algn="ctr"/>
                      <a:r>
                        <a:rPr lang="en-US" dirty="0">
                          <a:sym typeface="Wingdings" panose="05000000000000000000" pitchFamily="2" charset="2"/>
                        </a:rPr>
                        <a:t></a:t>
                      </a:r>
                      <a:endParaRPr lang="en-US" b="1" dirty="0"/>
                    </a:p>
                  </a:txBody>
                  <a:tcPr>
                    <a:lnL w="38100" cap="flat" cmpd="sng" algn="ctr">
                      <a:solidFill>
                        <a:schemeClr val="bg1"/>
                      </a:solidFill>
                      <a:prstDash val="solid"/>
                      <a:round/>
                      <a:headEnd type="none" w="med" len="med"/>
                      <a:tailEnd type="none" w="med" len="med"/>
                    </a:lnL>
                  </a:tcPr>
                </a:tc>
                <a:tc>
                  <a:txBody>
                    <a:bodyPr/>
                    <a:lstStyle/>
                    <a:p>
                      <a:pPr algn="ctr"/>
                      <a:r>
                        <a:rPr lang="en-US" dirty="0">
                          <a:sym typeface="Wingdings" panose="05000000000000000000" pitchFamily="2" charset="2"/>
                        </a:rPr>
                        <a:t></a:t>
                      </a:r>
                      <a:endParaRPr lang="en-US" dirty="0"/>
                    </a:p>
                  </a:txBody>
                  <a:tcPr/>
                </a:tc>
                <a:tc>
                  <a:txBody>
                    <a:bodyPr/>
                    <a:lstStyle/>
                    <a:p>
                      <a:pPr algn="ctr"/>
                      <a:endParaRPr lang="en-US" dirty="0"/>
                    </a:p>
                  </a:txBody>
                  <a:tcPr/>
                </a:tc>
                <a:extLst>
                  <a:ext uri="{0D108BD9-81ED-4DB2-BD59-A6C34878D82A}">
                    <a16:rowId xmlns:a16="http://schemas.microsoft.com/office/drawing/2014/main" val="3514251593"/>
                  </a:ext>
                </a:extLst>
              </a:tr>
              <a:tr h="370840">
                <a:tc>
                  <a:txBody>
                    <a:bodyPr/>
                    <a:lstStyle/>
                    <a:p>
                      <a:r>
                        <a:rPr lang="en-US" sz="1800" b="1" kern="1200" dirty="0">
                          <a:solidFill>
                            <a:schemeClr val="lt1"/>
                          </a:solidFill>
                          <a:latin typeface="+mn-lt"/>
                          <a:ea typeface="+mn-ea"/>
                          <a:cs typeface="+mn-cs"/>
                        </a:rPr>
                        <a:t>Fellowship with</a:t>
                      </a:r>
                    </a:p>
                  </a:txBody>
                  <a:tcPr>
                    <a:lnR w="38100" cap="flat" cmpd="sng" algn="ctr">
                      <a:solidFill>
                        <a:schemeClr val="bg1"/>
                      </a:solidFill>
                      <a:prstDash val="solid"/>
                      <a:round/>
                      <a:headEnd type="none" w="med" len="med"/>
                      <a:tailEnd type="none" w="med" len="med"/>
                    </a:lnR>
                    <a:solidFill>
                      <a:srgbClr val="B29E16"/>
                    </a:solidFill>
                  </a:tcPr>
                </a:tc>
                <a:tc>
                  <a:txBody>
                    <a:bodyPr/>
                    <a:lstStyle/>
                    <a:p>
                      <a:pPr algn="ctr"/>
                      <a:r>
                        <a:rPr lang="en-US" dirty="0">
                          <a:sym typeface="Wingdings" panose="05000000000000000000" pitchFamily="2" charset="2"/>
                        </a:rPr>
                        <a:t></a:t>
                      </a:r>
                      <a:endParaRPr lang="en-US" dirty="0"/>
                    </a:p>
                  </a:txBody>
                  <a:tcPr>
                    <a:lnL w="38100" cap="flat" cmpd="sng" algn="ctr">
                      <a:solidFill>
                        <a:schemeClr val="bg1"/>
                      </a:solidFill>
                      <a:prstDash val="solid"/>
                      <a:round/>
                      <a:headEnd type="none" w="med" len="med"/>
                      <a:tailEnd type="none" w="med" len="med"/>
                    </a:lnL>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3255440343"/>
                  </a:ext>
                </a:extLst>
              </a:tr>
            </a:tbl>
          </a:graphicData>
        </a:graphic>
      </p:graphicFrame>
      <p:sp>
        <p:nvSpPr>
          <p:cNvPr id="5" name="Title 1">
            <a:extLst>
              <a:ext uri="{FF2B5EF4-FFF2-40B4-BE49-F238E27FC236}">
                <a16:creationId xmlns:a16="http://schemas.microsoft.com/office/drawing/2014/main" id="{C7101230-D2A3-4283-805B-C4A5E3C4567F}"/>
              </a:ext>
            </a:extLst>
          </p:cNvPr>
          <p:cNvSpPr>
            <a:spLocks noGrp="1"/>
          </p:cNvSpPr>
          <p:nvPr>
            <p:ph type="title"/>
          </p:nvPr>
        </p:nvSpPr>
        <p:spPr>
          <a:xfrm>
            <a:off x="488674" y="433364"/>
            <a:ext cx="11214652" cy="1325563"/>
          </a:xfrm>
        </p:spPr>
        <p:txBody>
          <a:bodyPr>
            <a:noAutofit/>
          </a:bodyPr>
          <a:lstStyle/>
          <a:p>
            <a:pPr algn="ctr"/>
            <a:r>
              <a:rPr lang="en-US" sz="4800" dirty="0"/>
              <a:t>Foundational Principles for Church Discipline</a:t>
            </a:r>
          </a:p>
        </p:txBody>
      </p:sp>
    </p:spTree>
    <p:extLst>
      <p:ext uri="{BB962C8B-B14F-4D97-AF65-F5344CB8AC3E}">
        <p14:creationId xmlns:p14="http://schemas.microsoft.com/office/powerpoint/2010/main" val="151054226"/>
      </p:ext>
    </p:extLst>
  </p:cSld>
  <p:clrMapOvr>
    <a:masterClrMapping/>
  </p:clrMapOvr>
  <p:transition spd="slow">
    <p:push dir="u"/>
  </p:transition>
</p:sld>
</file>

<file path=ppt/theme/theme1.xml><?xml version="1.0" encoding="utf-8"?>
<a:theme xmlns:a="http://schemas.openxmlformats.org/drawingml/2006/main" name="Work in Progress_1 Corinthians">
  <a:themeElements>
    <a:clrScheme name="Work in Progress - 1 Corinthians">
      <a:dk1>
        <a:sysClr val="windowText" lastClr="000000"/>
      </a:dk1>
      <a:lt1>
        <a:sysClr val="window" lastClr="FFFFFF"/>
      </a:lt1>
      <a:dk2>
        <a:srgbClr val="595959"/>
      </a:dk2>
      <a:lt2>
        <a:srgbClr val="E7E6E6"/>
      </a:lt2>
      <a:accent1>
        <a:srgbClr val="B29E16"/>
      </a:accent1>
      <a:accent2>
        <a:srgbClr val="C05D03"/>
      </a:accent2>
      <a:accent3>
        <a:srgbClr val="6D4500"/>
      </a:accent3>
      <a:accent4>
        <a:srgbClr val="A5A7B0"/>
      </a:accent4>
      <a:accent5>
        <a:srgbClr val="A82903"/>
      </a:accent5>
      <a:accent6>
        <a:srgbClr val="757070"/>
      </a:accent6>
      <a:hlink>
        <a:srgbClr val="B29E16"/>
      </a:hlink>
      <a:folHlink>
        <a:srgbClr val="C05D03"/>
      </a:folHlink>
    </a:clrScheme>
    <a:fontScheme name="Work in Progress - 1 Corinthians">
      <a:majorFont>
        <a:latin typeface="Bebas Neu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rk in Progress_1 Corinthians" id="{7C33035B-F530-462E-B255-DA421DCBA12C}" vid="{25FEB19E-0945-4935-B277-102938677C3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5012</TotalTime>
  <Words>1240</Words>
  <Application>Microsoft Office PowerPoint</Application>
  <PresentationFormat>Widescreen</PresentationFormat>
  <Paragraphs>110</Paragraphs>
  <Slides>20</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Bebas Neue</vt:lpstr>
      <vt:lpstr>Calibri</vt:lpstr>
      <vt:lpstr>Open Sans</vt:lpstr>
      <vt:lpstr>Wingdings</vt:lpstr>
      <vt:lpstr>Work in Progress_1 Corinthians</vt:lpstr>
      <vt:lpstr>PowerPoint Presentation</vt:lpstr>
      <vt:lpstr>Preserving Purity</vt:lpstr>
      <vt:lpstr>What needed to happen? The Problem</vt:lpstr>
      <vt:lpstr>How should it happen? The Process</vt:lpstr>
      <vt:lpstr>Why should it happen? The Purpose</vt:lpstr>
      <vt:lpstr>What church discipline should look like</vt:lpstr>
      <vt:lpstr>Preserving Purity (Part II)</vt:lpstr>
      <vt:lpstr>Foundational Principles for Church Discipline</vt:lpstr>
      <vt:lpstr>Foundational Principles for Church Discipline</vt:lpstr>
      <vt:lpstr>Foundational Principles for Church Discipline</vt:lpstr>
      <vt:lpstr>The Standard for Church Discipline</vt:lpstr>
      <vt:lpstr>The Practice of Church Discipline</vt:lpstr>
      <vt:lpstr>The Practice of Church Discipline</vt:lpstr>
      <vt:lpstr>But wait! (Possible questions and objections)</vt:lpstr>
      <vt:lpstr>1. What about family?</vt:lpstr>
      <vt:lpstr>2. What about grace and mercy?</vt:lpstr>
      <vt:lpstr>3. What about nominal Christians?</vt:lpstr>
      <vt:lpstr>4. What professing believers who aren’t being church disciplined?</vt:lpstr>
      <vt:lpstr>5. What about unavoidable interactions with disciplined believers?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Hicks</dc:creator>
  <cp:lastModifiedBy>Ben Hicks</cp:lastModifiedBy>
  <cp:revision>153</cp:revision>
  <dcterms:created xsi:type="dcterms:W3CDTF">2020-01-22T18:15:17Z</dcterms:created>
  <dcterms:modified xsi:type="dcterms:W3CDTF">2021-02-03T22:45:50Z</dcterms:modified>
</cp:coreProperties>
</file>