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10"/>
  </p:notesMasterIdLst>
  <p:sldIdLst>
    <p:sldId id="256" r:id="rId2"/>
    <p:sldId id="636" r:id="rId3"/>
    <p:sldId id="635" r:id="rId4"/>
    <p:sldId id="638" r:id="rId5"/>
    <p:sldId id="639" r:id="rId6"/>
    <p:sldId id="640" r:id="rId7"/>
    <p:sldId id="642" r:id="rId8"/>
    <p:sldId id="64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30" autoAdjust="0"/>
    <p:restoredTop sz="84968" autoAdjust="0"/>
  </p:normalViewPr>
  <p:slideViewPr>
    <p:cSldViewPr snapToGrid="0">
      <p:cViewPr varScale="1">
        <p:scale>
          <a:sx n="72" d="100"/>
          <a:sy n="72" d="100"/>
        </p:scale>
        <p:origin x="171"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F1A06-1C44-4887-8CD9-7AD9D4E48128}"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9FAB6-6F17-40D1-BD74-9B9B7376208E}" type="slidenum">
              <a:rPr lang="en-US" smtClean="0"/>
              <a:t>‹#›</a:t>
            </a:fld>
            <a:endParaRPr lang="en-US"/>
          </a:p>
        </p:txBody>
      </p:sp>
    </p:spTree>
    <p:extLst>
      <p:ext uri="{BB962C8B-B14F-4D97-AF65-F5344CB8AC3E}">
        <p14:creationId xmlns:p14="http://schemas.microsoft.com/office/powerpoint/2010/main" val="138353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ries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F76783-D580-48A0-A008-E4F8642DD0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641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D34249-C4BB-450B-874F-1CF6E60200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301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DF9617-5D83-4841-AC08-18074782D398}"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23568-1AD9-496E-9806-5E4677E0271C}" type="slidenum">
              <a:rPr lang="en-US" smtClean="0"/>
              <a:t>‹#›</a:t>
            </a:fld>
            <a:endParaRPr lang="en-US"/>
          </a:p>
        </p:txBody>
      </p:sp>
    </p:spTree>
    <p:extLst>
      <p:ext uri="{BB962C8B-B14F-4D97-AF65-F5344CB8AC3E}">
        <p14:creationId xmlns:p14="http://schemas.microsoft.com/office/powerpoint/2010/main" val="11238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rmon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C4358A-0B2D-4481-8634-673F793C1D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9816F4-FA17-4A0C-B58A-435CC6335287}"/>
              </a:ext>
            </a:extLst>
          </p:cNvPr>
          <p:cNvSpPr>
            <a:spLocks noGrp="1"/>
          </p:cNvSpPr>
          <p:nvPr>
            <p:ph type="title"/>
          </p:nvPr>
        </p:nvSpPr>
        <p:spPr>
          <a:xfrm>
            <a:off x="3524250" y="1709738"/>
            <a:ext cx="7823200" cy="3090862"/>
          </a:xfrm>
        </p:spPr>
        <p:txBody>
          <a:bodyPr anchor="b">
            <a:noAutofit/>
          </a:bodyPr>
          <a:lstStyle>
            <a:lvl1pPr>
              <a:defRPr sz="15000"/>
            </a:lvl1pPr>
          </a:lstStyle>
          <a:p>
            <a:r>
              <a:rPr lang="en-US"/>
              <a:t>Click to edit Master title style</a:t>
            </a:r>
            <a:endParaRPr lang="en-US" dirty="0"/>
          </a:p>
        </p:txBody>
      </p:sp>
    </p:spTree>
    <p:extLst>
      <p:ext uri="{BB962C8B-B14F-4D97-AF65-F5344CB8AC3E}">
        <p14:creationId xmlns:p14="http://schemas.microsoft.com/office/powerpoint/2010/main" val="405937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CB1D-3DEE-4D65-AE7C-7AD2253C2EF9}"/>
              </a:ext>
            </a:extLst>
          </p:cNvPr>
          <p:cNvSpPr>
            <a:spLocks noGrp="1"/>
          </p:cNvSpPr>
          <p:nvPr>
            <p:ph type="title"/>
          </p:nvPr>
        </p:nvSpPr>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8A01DB4-6438-4C87-83C5-DC34CB8F181D}"/>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117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A6B4-B410-467C-BEB3-D83A151C6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1CACB-694E-4C6A-9ED2-05D1066778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DA17A-FC83-4C74-A42E-0DAB19C052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59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3D02-D7BC-4F57-93CA-08CD23D6C8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59CB81-10A0-4281-AC70-B0FD1A5B4E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A1551B-8200-43E1-9485-2EADFEEE52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E6626F-122E-47F4-AEE2-905A5E169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852DA7-6896-4F21-9342-46961CC000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250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72A4-3B4C-4B51-BB11-4FACD40160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58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Bli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44FA76-807A-4EDE-A3AE-7E6C75A9F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555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rrow and Accent with Bli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F6DD7-545E-4175-B9B1-B79BA0CDBA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2D72A4-3B4C-4B51-BB11-4FACD40160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19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ccent with Bli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E3808-9517-4B97-971F-91C044943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2D72A4-3B4C-4B51-BB11-4FACD40160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200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93A517-89A9-4E80-B09F-28BA69D4037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DE88AD-990B-450C-A2FF-99F5D5C47409}"/>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1EEE561-501C-49C7-B89C-347B2B957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93968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6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560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668"/>
            <a:ext cx="12191999" cy="1325563"/>
          </a:xfrm>
        </p:spPr>
        <p:txBody>
          <a:bodyPr>
            <a:noAutofit/>
          </a:bodyPr>
          <a:lstStyle/>
          <a:p>
            <a:pPr algn="ctr"/>
            <a:r>
              <a:rPr lang="en-US" sz="7200" dirty="0"/>
              <a:t>The Absurdity of Arrogance</a:t>
            </a:r>
          </a:p>
        </p:txBody>
      </p:sp>
      <p:sp>
        <p:nvSpPr>
          <p:cNvPr id="3" name="Content Placeholder 2"/>
          <p:cNvSpPr>
            <a:spLocks noGrp="1"/>
          </p:cNvSpPr>
          <p:nvPr>
            <p:ph idx="1"/>
          </p:nvPr>
        </p:nvSpPr>
        <p:spPr>
          <a:xfrm>
            <a:off x="0" y="1785257"/>
            <a:ext cx="12192000" cy="2548392"/>
          </a:xfrm>
        </p:spPr>
        <p:txBody>
          <a:bodyPr>
            <a:noAutofit/>
          </a:bodyPr>
          <a:lstStyle/>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E393C19-1536-442F-B068-C0396C4B7377}"/>
              </a:ext>
            </a:extLst>
          </p:cNvPr>
          <p:cNvSpPr txBox="1"/>
          <p:nvPr/>
        </p:nvSpPr>
        <p:spPr>
          <a:xfrm>
            <a:off x="1609724" y="3543157"/>
            <a:ext cx="8972550" cy="646331"/>
          </a:xfrm>
          <a:prstGeom prst="rect">
            <a:avLst/>
          </a:prstGeom>
          <a:noFill/>
        </p:spPr>
        <p:txBody>
          <a:bodyPr wrap="square" rtlCol="0">
            <a:spAutoFit/>
          </a:bodyPr>
          <a:lstStyle/>
          <a:p>
            <a:pPr algn="ctr"/>
            <a:r>
              <a:rPr lang="en-US" sz="3600" i="1" dirty="0">
                <a:solidFill>
                  <a:schemeClr val="bg1"/>
                </a:solidFill>
                <a:latin typeface="Calibri" panose="020F0502020204030204" pitchFamily="34" charset="0"/>
                <a:cs typeface="Calibri" panose="020F0502020204030204" pitchFamily="34" charset="0"/>
              </a:rPr>
              <a:t>Arrogance is always unwarranted!</a:t>
            </a:r>
          </a:p>
        </p:txBody>
      </p:sp>
      <p:sp>
        <p:nvSpPr>
          <p:cNvPr id="5" name="TextBox 4">
            <a:extLst>
              <a:ext uri="{FF2B5EF4-FFF2-40B4-BE49-F238E27FC236}">
                <a16:creationId xmlns:a16="http://schemas.microsoft.com/office/drawing/2014/main" id="{C37F793C-0D04-4C91-A7FE-466CBAE79C62}"/>
              </a:ext>
            </a:extLst>
          </p:cNvPr>
          <p:cNvSpPr txBox="1"/>
          <p:nvPr/>
        </p:nvSpPr>
        <p:spPr>
          <a:xfrm>
            <a:off x="1609724" y="1734231"/>
            <a:ext cx="897255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cs typeface="Calibri" panose="020F0502020204030204" pitchFamily="34" charset="0"/>
              </a:rPr>
              <a:t>1 Corinthians 4:6-13</a:t>
            </a:r>
          </a:p>
        </p:txBody>
      </p:sp>
    </p:spTree>
    <p:extLst>
      <p:ext uri="{BB962C8B-B14F-4D97-AF65-F5344CB8AC3E}">
        <p14:creationId xmlns:p14="http://schemas.microsoft.com/office/powerpoint/2010/main" val="40377442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0531" cy="1325563"/>
          </a:xfrm>
        </p:spPr>
        <p:txBody>
          <a:bodyPr>
            <a:noAutofit/>
          </a:bodyPr>
          <a:lstStyle/>
          <a:p>
            <a:pPr algn="ctr"/>
            <a:r>
              <a:rPr lang="en-US" sz="3600" dirty="0"/>
              <a:t>We become arrogant when we forget God’s perspective </a:t>
            </a:r>
            <a:br>
              <a:rPr lang="en-US" sz="3600" dirty="0"/>
            </a:br>
            <a:r>
              <a:rPr lang="en-US" sz="3600" dirty="0"/>
              <a:t>(1 Corinthians 4:6-7)</a:t>
            </a:r>
          </a:p>
        </p:txBody>
      </p:sp>
      <p:sp>
        <p:nvSpPr>
          <p:cNvPr id="3" name="Content Placeholder 2"/>
          <p:cNvSpPr>
            <a:spLocks noGrp="1"/>
          </p:cNvSpPr>
          <p:nvPr>
            <p:ph idx="1"/>
          </p:nvPr>
        </p:nvSpPr>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God wants us to know our role (“these things”).</a:t>
            </a:r>
          </a:p>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God wants us to follow Scriptural teaching (“what is written”).</a:t>
            </a:r>
          </a:p>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God wants us to realize our success comes from him.</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He gives us our abilities.</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He gives us our personalities.</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He gives us </a:t>
            </a:r>
            <a:r>
              <a:rPr lang="en-US" sz="2400">
                <a:latin typeface="Calibri" panose="020F0502020204030204" pitchFamily="34" charset="0"/>
                <a:ea typeface="Calibri" panose="020F0502020204030204" pitchFamily="34" charset="0"/>
                <a:cs typeface="Times New Roman" panose="02020603050405020304" pitchFamily="18" charset="0"/>
              </a:rPr>
              <a:t>our opportunities.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87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0531" cy="1325563"/>
          </a:xfrm>
        </p:spPr>
        <p:txBody>
          <a:bodyPr>
            <a:noAutofit/>
          </a:bodyPr>
          <a:lstStyle/>
          <a:p>
            <a:pPr algn="ctr"/>
            <a:r>
              <a:rPr lang="en-US" sz="3600" dirty="0"/>
              <a:t>We become arrogant when we forget God calls us to suffer (1 Corinthians 4:8-13)</a:t>
            </a:r>
          </a:p>
        </p:txBody>
      </p:sp>
      <p:sp>
        <p:nvSpPr>
          <p:cNvPr id="3" name="Content Placeholder 2"/>
          <p:cNvSpPr>
            <a:spLocks noGrp="1"/>
          </p:cNvSpPr>
          <p:nvPr>
            <p:ph idx="1"/>
          </p:nvPr>
        </p:nvSpPr>
        <p:spPr/>
        <p:txBody>
          <a:bodyPr>
            <a:noAutofit/>
          </a:bodyPr>
          <a:lstStyle/>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The final destination of believers is to rule with God</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Genesis 1:26</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Daniel 7:13-14, 27</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Revelation 20:4-6; 22:5</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1 Corinthians 6:2-3</a:t>
            </a:r>
          </a:p>
          <a:p>
            <a:pPr marL="796925" lvl="1" indent="-457200">
              <a:lnSpc>
                <a:spcPct val="107000"/>
              </a:lnSpc>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96925" lvl="1"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The current situation for believers is to suffer for God</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Matthew 4:8-10</a:t>
            </a:r>
          </a:p>
          <a:p>
            <a:pPr marL="1254125" lvl="2" indent="-45720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Matthew 16:21-23</a:t>
            </a:r>
          </a:p>
        </p:txBody>
      </p:sp>
    </p:spTree>
    <p:extLst>
      <p:ext uri="{BB962C8B-B14F-4D97-AF65-F5344CB8AC3E}">
        <p14:creationId xmlns:p14="http://schemas.microsoft.com/office/powerpoint/2010/main" val="17190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783A16-4C5E-4E4D-BCEF-D2F203ADC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140" y="682486"/>
            <a:ext cx="7697719" cy="512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8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noAutofit/>
          </a:bodyPr>
          <a:lstStyle/>
          <a:p>
            <a:pPr algn="ctr"/>
            <a:r>
              <a:rPr lang="en-US" sz="4400" dirty="0"/>
              <a:t>Biblical Principles for the Current Political Situation</a:t>
            </a:r>
          </a:p>
        </p:txBody>
      </p:sp>
      <p:sp>
        <p:nvSpPr>
          <p:cNvPr id="3" name="Content Placeholder 2"/>
          <p:cNvSpPr>
            <a:spLocks noGrp="1"/>
          </p:cNvSpPr>
          <p:nvPr>
            <p:ph idx="1"/>
          </p:nvPr>
        </p:nvSpPr>
        <p:spPr/>
        <p:txBody>
          <a:bodyPr>
            <a:noAutofit/>
          </a:bodyPr>
          <a:lstStyle/>
          <a:p>
            <a:pPr marL="514350" lvl="0" indent="-514350">
              <a:buFont typeface="+mj-lt"/>
              <a:buAutoNum type="arabicPeriod"/>
            </a:pPr>
            <a:r>
              <a:rPr lang="en-US" dirty="0"/>
              <a:t>Our primary allegiance is to Jesus and not to any individual nation (Philippians 3:20).</a:t>
            </a:r>
            <a:endParaRPr lang="en-US" sz="2400" dirty="0"/>
          </a:p>
          <a:p>
            <a:pPr marL="514350" lvl="0" indent="-514350">
              <a:buFont typeface="+mj-lt"/>
              <a:buAutoNum type="arabicPeriod"/>
            </a:pPr>
            <a:r>
              <a:rPr lang="en-US" dirty="0"/>
              <a:t>God cares about earthly nations, and we ought to as well (OT prophets, Revelation 21:24).</a:t>
            </a:r>
            <a:endParaRPr lang="en-US" sz="2400" dirty="0"/>
          </a:p>
          <a:p>
            <a:pPr marL="514350" lvl="0" indent="-514350">
              <a:buFont typeface="+mj-lt"/>
              <a:buAutoNum type="arabicPeriod"/>
            </a:pPr>
            <a:r>
              <a:rPr lang="en-US" dirty="0"/>
              <a:t>Secondary loves that replace primary loves are idols (Exodus 20:3; Colossians 3:5). </a:t>
            </a:r>
            <a:endParaRPr lang="en-US" sz="2400" dirty="0"/>
          </a:p>
        </p:txBody>
      </p:sp>
    </p:spTree>
    <p:extLst>
      <p:ext uri="{BB962C8B-B14F-4D97-AF65-F5344CB8AC3E}">
        <p14:creationId xmlns:p14="http://schemas.microsoft.com/office/powerpoint/2010/main" val="8912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charRg st="0" end="88"/>
                                            </p:txEl>
                                          </p:spTgt>
                                        </p:tgtEl>
                                        <p:attrNameLst>
                                          <p:attrName>style.visibility</p:attrName>
                                        </p:attrNameLst>
                                      </p:cBhvr>
                                      <p:to>
                                        <p:strVal val="visible"/>
                                      </p:to>
                                    </p:set>
                                    <p:animEffect transition="in" filter="fade">
                                      <p:cBhvr>
                                        <p:cTn id="12" dur="1000"/>
                                        <p:tgtEl>
                                          <p:spTgt spid="3">
                                            <p:txEl>
                                              <p:charRg st="0" end="88"/>
                                            </p:txEl>
                                          </p:spTgt>
                                        </p:tgtEl>
                                      </p:cBhvr>
                                    </p:animEffect>
                                    <p:anim calcmode="lin" valueType="num">
                                      <p:cBhvr>
                                        <p:cTn id="13" dur="1000" fill="hold"/>
                                        <p:tgtEl>
                                          <p:spTgt spid="3">
                                            <p:txEl>
                                              <p:charRg st="0" end="88"/>
                                            </p:txEl>
                                          </p:spTgt>
                                        </p:tgtEl>
                                        <p:attrNameLst>
                                          <p:attrName>ppt_x</p:attrName>
                                        </p:attrNameLst>
                                      </p:cBhvr>
                                      <p:tavLst>
                                        <p:tav tm="0">
                                          <p:val>
                                            <p:strVal val="#ppt_x"/>
                                          </p:val>
                                        </p:tav>
                                        <p:tav tm="100000">
                                          <p:val>
                                            <p:strVal val="#ppt_x"/>
                                          </p:val>
                                        </p:tav>
                                      </p:tavLst>
                                    </p:anim>
                                    <p:anim calcmode="lin" valueType="num">
                                      <p:cBhvr>
                                        <p:cTn id="14" dur="1000" fill="hold"/>
                                        <p:tgtEl>
                                          <p:spTgt spid="3">
                                            <p:txEl>
                                              <p:charRg st="0" end="88"/>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charRg st="88" end="178"/>
                                            </p:txEl>
                                          </p:spTgt>
                                        </p:tgtEl>
                                        <p:attrNameLst>
                                          <p:attrName>style.visibility</p:attrName>
                                        </p:attrNameLst>
                                      </p:cBhvr>
                                      <p:to>
                                        <p:strVal val="visible"/>
                                      </p:to>
                                    </p:set>
                                    <p:animEffect transition="in" filter="fade">
                                      <p:cBhvr>
                                        <p:cTn id="19" dur="1000"/>
                                        <p:tgtEl>
                                          <p:spTgt spid="3">
                                            <p:txEl>
                                              <p:charRg st="88" end="178"/>
                                            </p:txEl>
                                          </p:spTgt>
                                        </p:tgtEl>
                                      </p:cBhvr>
                                    </p:animEffect>
                                    <p:anim calcmode="lin" valueType="num">
                                      <p:cBhvr>
                                        <p:cTn id="20" dur="1000" fill="hold"/>
                                        <p:tgtEl>
                                          <p:spTgt spid="3">
                                            <p:txEl>
                                              <p:charRg st="88" end="17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charRg st="88" end="17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charRg st="178" end="263"/>
                                            </p:txEl>
                                          </p:spTgt>
                                        </p:tgtEl>
                                        <p:attrNameLst>
                                          <p:attrName>style.visibility</p:attrName>
                                        </p:attrNameLst>
                                      </p:cBhvr>
                                      <p:to>
                                        <p:strVal val="visible"/>
                                      </p:to>
                                    </p:set>
                                    <p:animEffect transition="in" filter="fade">
                                      <p:cBhvr>
                                        <p:cTn id="26" dur="1000"/>
                                        <p:tgtEl>
                                          <p:spTgt spid="3">
                                            <p:txEl>
                                              <p:charRg st="178" end="263"/>
                                            </p:txEl>
                                          </p:spTgt>
                                        </p:tgtEl>
                                      </p:cBhvr>
                                    </p:animEffect>
                                    <p:anim calcmode="lin" valueType="num">
                                      <p:cBhvr>
                                        <p:cTn id="27" dur="1000" fill="hold"/>
                                        <p:tgtEl>
                                          <p:spTgt spid="3">
                                            <p:txEl>
                                              <p:charRg st="178" end="26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charRg st="178" end="26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514350" indent="-514350">
              <a:buFont typeface="+mj-lt"/>
              <a:buAutoNum type="arabicPeriod" startAt="4"/>
            </a:pPr>
            <a:r>
              <a:rPr lang="en-US" dirty="0"/>
              <a:t>We should not expect cultural dominance or even acceptance before Christ’s return (John 15:18-19; 1 Corinthians 4:8-13).</a:t>
            </a:r>
            <a:endParaRPr lang="en-US" sz="2400" dirty="0"/>
          </a:p>
          <a:p>
            <a:pPr marL="514350" lvl="0" indent="-514350">
              <a:buFont typeface="+mj-lt"/>
              <a:buAutoNum type="arabicPeriod" startAt="4"/>
            </a:pPr>
            <a:r>
              <a:rPr lang="en-US" dirty="0"/>
              <a:t>We can and ought to be saddened by encroaching wickedness (Matthew 5:6).</a:t>
            </a:r>
            <a:endParaRPr lang="en-US" sz="2400" dirty="0"/>
          </a:p>
          <a:p>
            <a:pPr marL="514350" lvl="0" indent="-514350">
              <a:buFont typeface="+mj-lt"/>
              <a:buAutoNum type="arabicPeriod" startAt="4"/>
            </a:pPr>
            <a:r>
              <a:rPr lang="en-US" dirty="0"/>
              <a:t>Responding with unlawful violence to the injustices around us shows a lack of faith in God (John 18:10-11).</a:t>
            </a:r>
            <a:endParaRPr lang="en-US" sz="2400" dirty="0"/>
          </a:p>
          <a:p>
            <a:pPr marL="514350" lvl="0" indent="-514350">
              <a:buFont typeface="+mj-lt"/>
              <a:buAutoNum type="arabicPeriod" startAt="4"/>
            </a:pPr>
            <a:r>
              <a:rPr lang="en-US" dirty="0"/>
              <a:t>The church most impacts the world when it seeks to obey God no matter what the world thinks, and it least impacts the world when it strives to win and keep influence in the world (1 Corinthians 1:26-31). </a:t>
            </a:r>
            <a:endParaRPr lang="en-US" sz="2400" dirty="0"/>
          </a:p>
        </p:txBody>
      </p:sp>
      <p:sp>
        <p:nvSpPr>
          <p:cNvPr id="7" name="Title 1">
            <a:extLst>
              <a:ext uri="{FF2B5EF4-FFF2-40B4-BE49-F238E27FC236}">
                <a16:creationId xmlns:a16="http://schemas.microsoft.com/office/drawing/2014/main" id="{80ADB33B-382D-42E4-9686-D64455A244E4}"/>
              </a:ext>
            </a:extLst>
          </p:cNvPr>
          <p:cNvSpPr txBox="1">
            <a:spLocks/>
          </p:cNvSpPr>
          <p:nvPr/>
        </p:nvSpPr>
        <p:spPr>
          <a:xfrm>
            <a:off x="0" y="365125"/>
            <a:ext cx="12191999"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r>
              <a:rPr lang="en-US" sz="4400" dirty="0"/>
              <a:t>Biblical Principles for the Current Political Situation</a:t>
            </a:r>
          </a:p>
        </p:txBody>
      </p:sp>
    </p:spTree>
    <p:extLst>
      <p:ext uri="{BB962C8B-B14F-4D97-AF65-F5344CB8AC3E}">
        <p14:creationId xmlns:p14="http://schemas.microsoft.com/office/powerpoint/2010/main" val="42069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668"/>
            <a:ext cx="12191999" cy="1325563"/>
          </a:xfrm>
        </p:spPr>
        <p:txBody>
          <a:bodyPr>
            <a:noAutofit/>
          </a:bodyPr>
          <a:lstStyle/>
          <a:p>
            <a:pPr algn="ctr"/>
            <a:r>
              <a:rPr lang="en-US" sz="7200" dirty="0"/>
              <a:t>The Absurdity of Arrogance</a:t>
            </a:r>
          </a:p>
        </p:txBody>
      </p:sp>
      <p:sp>
        <p:nvSpPr>
          <p:cNvPr id="3" name="Content Placeholder 2"/>
          <p:cNvSpPr>
            <a:spLocks noGrp="1"/>
          </p:cNvSpPr>
          <p:nvPr>
            <p:ph idx="1"/>
          </p:nvPr>
        </p:nvSpPr>
        <p:spPr>
          <a:xfrm>
            <a:off x="0" y="1785257"/>
            <a:ext cx="12192000" cy="2548392"/>
          </a:xfrm>
        </p:spPr>
        <p:txBody>
          <a:bodyPr>
            <a:noAutofit/>
          </a:bodyPr>
          <a:lstStyle/>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39725" lvl="1" indent="0">
              <a:lnSpc>
                <a:spcPct val="107000"/>
              </a:lnSpc>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4D171E9-9C5A-45F8-B5A8-D55E27235A77}"/>
              </a:ext>
            </a:extLst>
          </p:cNvPr>
          <p:cNvSpPr txBox="1"/>
          <p:nvPr/>
        </p:nvSpPr>
        <p:spPr>
          <a:xfrm>
            <a:off x="1609724" y="1734231"/>
            <a:ext cx="897255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cs typeface="Calibri" panose="020F0502020204030204" pitchFamily="34" charset="0"/>
              </a:rPr>
              <a:t>1 Corinthians 4:6-13</a:t>
            </a:r>
          </a:p>
        </p:txBody>
      </p:sp>
    </p:spTree>
    <p:extLst>
      <p:ext uri="{BB962C8B-B14F-4D97-AF65-F5344CB8AC3E}">
        <p14:creationId xmlns:p14="http://schemas.microsoft.com/office/powerpoint/2010/main" val="7878824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Work in Progress_1 Corinthians">
  <a:themeElements>
    <a:clrScheme name="Work in Progress - 1 Corinthians">
      <a:dk1>
        <a:sysClr val="windowText" lastClr="000000"/>
      </a:dk1>
      <a:lt1>
        <a:sysClr val="window" lastClr="FFFFFF"/>
      </a:lt1>
      <a:dk2>
        <a:srgbClr val="595959"/>
      </a:dk2>
      <a:lt2>
        <a:srgbClr val="E7E6E6"/>
      </a:lt2>
      <a:accent1>
        <a:srgbClr val="B29E16"/>
      </a:accent1>
      <a:accent2>
        <a:srgbClr val="C05D03"/>
      </a:accent2>
      <a:accent3>
        <a:srgbClr val="6D4500"/>
      </a:accent3>
      <a:accent4>
        <a:srgbClr val="A5A7B0"/>
      </a:accent4>
      <a:accent5>
        <a:srgbClr val="A82903"/>
      </a:accent5>
      <a:accent6>
        <a:srgbClr val="757070"/>
      </a:accent6>
      <a:hlink>
        <a:srgbClr val="B29E16"/>
      </a:hlink>
      <a:folHlink>
        <a:srgbClr val="C05D03"/>
      </a:folHlink>
    </a:clrScheme>
    <a:fontScheme name="Work in Progress - 1 Corinthians">
      <a:majorFont>
        <a:latin typeface="Bebas Neu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 in Progress_1 Corinthians" id="{7C33035B-F530-462E-B255-DA421DCBA12C}" vid="{25FEB19E-0945-4935-B277-102938677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4715</TotalTime>
  <Words>297</Words>
  <Application>Microsoft Office PowerPoint</Application>
  <PresentationFormat>Widescreen</PresentationFormat>
  <Paragraphs>37</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Bebas Neue</vt:lpstr>
      <vt:lpstr>Calibri</vt:lpstr>
      <vt:lpstr>Open Sans</vt:lpstr>
      <vt:lpstr>Work in Progress_1 Corinthians</vt:lpstr>
      <vt:lpstr>PowerPoint Presentation</vt:lpstr>
      <vt:lpstr>The Absurdity of Arrogance</vt:lpstr>
      <vt:lpstr>We become arrogant when we forget God’s perspective  (1 Corinthians 4:6-7)</vt:lpstr>
      <vt:lpstr>We become arrogant when we forget God calls us to suffer (1 Corinthians 4:8-13)</vt:lpstr>
      <vt:lpstr>PowerPoint Presentation</vt:lpstr>
      <vt:lpstr>Biblical Principles for the Current Political Situation</vt:lpstr>
      <vt:lpstr>PowerPoint Presentation</vt:lpstr>
      <vt:lpstr>The Absurdity of Arrogance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Hicks</dc:creator>
  <cp:lastModifiedBy>Ben Hicks</cp:lastModifiedBy>
  <cp:revision>146</cp:revision>
  <dcterms:created xsi:type="dcterms:W3CDTF">2020-01-22T18:15:17Z</dcterms:created>
  <dcterms:modified xsi:type="dcterms:W3CDTF">2021-01-13T23:02:40Z</dcterms:modified>
</cp:coreProperties>
</file>